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43800" cy="45005625"/>
  <p:notesSz cx="9799638" cy="143557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0E"/>
    <a:srgbClr val="F98607"/>
    <a:srgbClr val="BECF62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592" autoAdjust="0"/>
    <p:restoredTop sz="94683" autoAdjust="0"/>
  </p:normalViewPr>
  <p:slideViewPr>
    <p:cSldViewPr snapToGrid="0" showGuides="1">
      <p:cViewPr>
        <p:scale>
          <a:sx n="25" d="100"/>
          <a:sy n="25" d="100"/>
        </p:scale>
        <p:origin x="-1830" y="-72"/>
      </p:cViewPr>
      <p:guideLst>
        <p:guide orient="horz" pos="2776"/>
        <p:guide pos="10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5499" cy="718592"/>
          </a:xfrm>
          <a:prstGeom prst="rect">
            <a:avLst/>
          </a:prstGeom>
        </p:spPr>
        <p:txBody>
          <a:bodyPr vert="horz" lIns="133091" tIns="66545" rIns="133091" bIns="6654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1806" y="0"/>
            <a:ext cx="4245499" cy="718592"/>
          </a:xfrm>
          <a:prstGeom prst="rect">
            <a:avLst/>
          </a:prstGeom>
        </p:spPr>
        <p:txBody>
          <a:bodyPr vert="horz" lIns="133091" tIns="66545" rIns="133091" bIns="66545" rtlCol="0"/>
          <a:lstStyle>
            <a:lvl1pPr algn="r">
              <a:defRPr sz="1700"/>
            </a:lvl1pPr>
          </a:lstStyle>
          <a:p>
            <a:fld id="{F8F4CD01-E40B-43B4-A9F8-BC11B6B3892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1076325"/>
            <a:ext cx="39417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91" tIns="66545" rIns="133091" bIns="6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731" y="6818586"/>
            <a:ext cx="7840177" cy="6460437"/>
          </a:xfrm>
          <a:prstGeom prst="rect">
            <a:avLst/>
          </a:prstGeom>
        </p:spPr>
        <p:txBody>
          <a:bodyPr vert="horz" lIns="133091" tIns="66545" rIns="133091" bIns="665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245499" cy="718591"/>
          </a:xfrm>
          <a:prstGeom prst="rect">
            <a:avLst/>
          </a:prstGeom>
        </p:spPr>
        <p:txBody>
          <a:bodyPr vert="horz" lIns="133091" tIns="66545" rIns="133091" bIns="6654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1806" y="13634876"/>
            <a:ext cx="4245499" cy="718591"/>
          </a:xfrm>
          <a:prstGeom prst="rect">
            <a:avLst/>
          </a:prstGeom>
        </p:spPr>
        <p:txBody>
          <a:bodyPr vert="horz" lIns="133091" tIns="66545" rIns="133091" bIns="66545" rtlCol="0" anchor="b"/>
          <a:lstStyle>
            <a:lvl1pPr algn="r">
              <a:defRPr sz="1700"/>
            </a:lvl1pPr>
          </a:lstStyle>
          <a:p>
            <a:fld id="{834F4DD5-8270-4CC9-AF39-85BC8D49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0150" y="13981113"/>
            <a:ext cx="28003500" cy="96472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1888" y="25503188"/>
            <a:ext cx="23060025" cy="115014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46C04-6E5C-400E-9584-C224B749FF7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1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C50F0-94D0-49C6-A7B1-DE6455347D6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5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3883938" y="1801813"/>
            <a:ext cx="7412037" cy="38401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47825" y="1801813"/>
            <a:ext cx="22083713" cy="38401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92CD6-010B-42F6-B391-E5A3D4B640B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01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C32C-168E-4E2F-B83C-4D8733C362E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8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1913" y="28921075"/>
            <a:ext cx="28001912" cy="89376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01913" y="19075400"/>
            <a:ext cx="28001912" cy="98456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6C34A-6691-4D06-8573-A5C64807000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18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47825" y="10501313"/>
            <a:ext cx="14747875" cy="297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548100" y="10501313"/>
            <a:ext cx="14747875" cy="297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09F58-977A-4708-9295-36ADB018633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91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47825" y="10074275"/>
            <a:ext cx="14555788" cy="4198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47825" y="14273213"/>
            <a:ext cx="14555788" cy="25930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6735425" y="10074275"/>
            <a:ext cx="14560550" cy="4198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6735425" y="14273213"/>
            <a:ext cx="14560550" cy="25930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7D98-9DF6-43FA-9C6A-9C62F042123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72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F9A6-3CED-470C-AF1D-484DB3691E7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6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019D-A901-4F62-8BE9-05A01ECE316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46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825" y="1792288"/>
            <a:ext cx="10837863" cy="7626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79388" y="1792288"/>
            <a:ext cx="18416587" cy="38411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7825" y="9418638"/>
            <a:ext cx="10837863" cy="3078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9A70E-9112-4C8E-B8BD-4FE3DA89CEB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3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7950" y="31503938"/>
            <a:ext cx="19765963" cy="3719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457950" y="4021138"/>
            <a:ext cx="19765963" cy="27003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57950" y="35223450"/>
            <a:ext cx="19765963" cy="5281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B87EC-E8CC-4E7B-A5E9-56F8D613AC2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17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7825" y="1801813"/>
            <a:ext cx="29648150" cy="750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5423" tIns="222711" rIns="445423" bIns="222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825" y="10501313"/>
            <a:ext cx="29648150" cy="29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5423" tIns="222711" rIns="445423" bIns="222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7825" y="40984488"/>
            <a:ext cx="7686675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5423" tIns="222711" rIns="445423" bIns="222711" numCol="1" anchor="t" anchorCtr="0" compatLnSpc="1">
            <a:prstTxWarp prst="textNoShape">
              <a:avLst/>
            </a:prstTxWarp>
          </a:bodyPr>
          <a:lstStyle>
            <a:lvl1pPr defTabSz="4454525">
              <a:defRPr sz="68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55375" y="40984488"/>
            <a:ext cx="1043305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5423" tIns="222711" rIns="445423" bIns="222711" numCol="1" anchor="t" anchorCtr="0" compatLnSpc="1">
            <a:prstTxWarp prst="textNoShape">
              <a:avLst/>
            </a:prstTxWarp>
          </a:bodyPr>
          <a:lstStyle>
            <a:lvl1pPr algn="ctr" defTabSz="4454525">
              <a:defRPr sz="68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609300" y="40984488"/>
            <a:ext cx="7686675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5423" tIns="222711" rIns="445423" bIns="222711" numCol="1" anchor="t" anchorCtr="0" compatLnSpc="1">
            <a:prstTxWarp prst="textNoShape">
              <a:avLst/>
            </a:prstTxWarp>
          </a:bodyPr>
          <a:lstStyle>
            <a:lvl1pPr algn="r" defTabSz="4454525">
              <a:defRPr sz="6800"/>
            </a:lvl1pPr>
          </a:lstStyle>
          <a:p>
            <a:fld id="{6AE57CB6-46C6-4A06-9A33-F4AD5B15085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2pPr>
      <a:lvl3pPr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3pPr>
      <a:lvl4pPr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4pPr>
      <a:lvl5pPr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5pPr>
      <a:lvl6pPr marL="457200"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6pPr>
      <a:lvl7pPr marL="914400"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7pPr>
      <a:lvl8pPr marL="1371600"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8pPr>
      <a:lvl9pPr marL="1828800" algn="ctr" defTabSz="4454525" rtl="0" fontAlgn="base">
        <a:spcBef>
          <a:spcPct val="0"/>
        </a:spcBef>
        <a:spcAft>
          <a:spcPct val="0"/>
        </a:spcAft>
        <a:defRPr sz="21400">
          <a:solidFill>
            <a:schemeClr val="tx2"/>
          </a:solidFill>
          <a:latin typeface="Arial" pitchFamily="34" charset="0"/>
        </a:defRPr>
      </a:lvl9pPr>
    </p:titleStyle>
    <p:bodyStyle>
      <a:lvl1pPr marL="1670050" indent="-1670050" algn="l" defTabSz="4454525" rtl="0" fontAlgn="base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19500" indent="-1392238" algn="l" defTabSz="4454525" rtl="0" fontAlgn="base">
        <a:spcBef>
          <a:spcPct val="20000"/>
        </a:spcBef>
        <a:spcAft>
          <a:spcPct val="0"/>
        </a:spcAft>
        <a:buChar char="–"/>
        <a:defRPr sz="13600">
          <a:solidFill>
            <a:schemeClr val="tx1"/>
          </a:solidFill>
          <a:latin typeface="+mn-lt"/>
        </a:defRPr>
      </a:lvl2pPr>
      <a:lvl3pPr marL="5567363" indent="-1112838" algn="l" defTabSz="4454525" rtl="0" fontAlgn="base">
        <a:spcBef>
          <a:spcPct val="20000"/>
        </a:spcBef>
        <a:spcAft>
          <a:spcPct val="0"/>
        </a:spcAft>
        <a:buChar char="•"/>
        <a:defRPr sz="11700">
          <a:solidFill>
            <a:schemeClr val="tx1"/>
          </a:solidFill>
          <a:latin typeface="+mn-lt"/>
        </a:defRPr>
      </a:lvl3pPr>
      <a:lvl4pPr marL="7794625" indent="-1112838" algn="l" defTabSz="4454525" rtl="0" fontAlgn="base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</a:defRPr>
      </a:lvl4pPr>
      <a:lvl5pPr marL="10021888" indent="-1112838" algn="l" defTabSz="445452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5pPr>
      <a:lvl6pPr marL="10479088" indent="-1112838" algn="l" defTabSz="445452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0936288" indent="-1112838" algn="l" defTabSz="445452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1393488" indent="-1112838" algn="l" defTabSz="445452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1850688" indent="-1112838" algn="l" defTabSz="4454525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 descr="Zeitungspapier"/>
          <p:cNvSpPr>
            <a:spLocks noChangeArrowheads="1"/>
          </p:cNvSpPr>
          <p:nvPr/>
        </p:nvSpPr>
        <p:spPr bwMode="auto">
          <a:xfrm>
            <a:off x="3914775" y="6257925"/>
            <a:ext cx="26676350" cy="347663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kumimoji="1" lang="de-DE" sz="2400"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86677" y="925901"/>
            <a:ext cx="990600" cy="43300262"/>
          </a:xfrm>
          <a:prstGeom prst="rect">
            <a:avLst/>
          </a:prstGeom>
          <a:gradFill rotWithShape="0">
            <a:gsLst>
              <a:gs pos="50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491480" y="1839370"/>
            <a:ext cx="24155400" cy="44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5400" b="1" dirty="0">
                <a:latin typeface="Bookman Old Style" pitchFamily="18" charset="0"/>
                <a:cs typeface="Arial" pitchFamily="34" charset="0"/>
              </a:rPr>
              <a:t>Detection of Charge Distribution in </a:t>
            </a:r>
            <a:r>
              <a:rPr lang="en-US" sz="5400" b="1" dirty="0" err="1">
                <a:latin typeface="Bookman Old Style" pitchFamily="18" charset="0"/>
                <a:cs typeface="Arial" pitchFamily="34" charset="0"/>
              </a:rPr>
              <a:t>Diiron</a:t>
            </a:r>
            <a:r>
              <a:rPr lang="en-US" sz="5400" b="1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5400" b="1" dirty="0" err="1">
                <a:latin typeface="Bookman Old Style" pitchFamily="18" charset="0"/>
                <a:cs typeface="Arial" pitchFamily="34" charset="0"/>
              </a:rPr>
              <a:t>Hydrogenase</a:t>
            </a:r>
            <a:r>
              <a:rPr lang="en-US" sz="5400" b="1" dirty="0">
                <a:latin typeface="Bookman Old Style" pitchFamily="18" charset="0"/>
                <a:cs typeface="Arial" pitchFamily="34" charset="0"/>
              </a:rPr>
              <a:t> Model Complexes by </a:t>
            </a:r>
            <a:r>
              <a:rPr lang="en-US" sz="5400" b="1" dirty="0" err="1">
                <a:latin typeface="Bookman Old Style" pitchFamily="18" charset="0"/>
                <a:cs typeface="Arial" pitchFamily="34" charset="0"/>
              </a:rPr>
              <a:t>Regioselective</a:t>
            </a:r>
            <a:r>
              <a:rPr lang="en-US" sz="5400" b="1" dirty="0">
                <a:latin typeface="Bookman Old Style" pitchFamily="18" charset="0"/>
                <a:cs typeface="Arial" pitchFamily="34" charset="0"/>
              </a:rPr>
              <a:t> Ligand Substitution Reactions</a:t>
            </a:r>
            <a:endParaRPr lang="en-US" sz="5400" dirty="0">
              <a:latin typeface="Bookman Old Style" pitchFamily="18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latin typeface="Bookman Old Style" pitchFamily="18" charset="0"/>
                <a:cs typeface="Arial" pitchFamily="34" charset="0"/>
              </a:rPr>
              <a:t>Ryan D. Bethel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†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, Danielle J. Crouthers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†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, Chung-Hung Hsieh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§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, Jason A. Denny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†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, </a:t>
            </a:r>
            <a:endParaRPr lang="en-US" sz="4000" b="1" dirty="0" smtClean="0">
              <a:latin typeface="Bookman Old Style" pitchFamily="18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latin typeface="Bookman Old Style" pitchFamily="18" charset="0"/>
                <a:cs typeface="Arial" pitchFamily="34" charset="0"/>
              </a:rPr>
              <a:t>Michael 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B. Hall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†*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 and </a:t>
            </a:r>
            <a:r>
              <a:rPr lang="en-US" sz="4000" b="1" dirty="0" err="1">
                <a:latin typeface="Bookman Old Style" pitchFamily="18" charset="0"/>
                <a:cs typeface="Arial" pitchFamily="34" charset="0"/>
              </a:rPr>
              <a:t>Marcetta</a:t>
            </a:r>
            <a:r>
              <a:rPr lang="en-US" sz="4000" b="1" dirty="0">
                <a:latin typeface="Bookman Old Style" pitchFamily="18" charset="0"/>
                <a:cs typeface="Arial" pitchFamily="34" charset="0"/>
              </a:rPr>
              <a:t> Y. </a:t>
            </a:r>
            <a:r>
              <a:rPr lang="en-US" sz="4000" b="1" dirty="0" err="1">
                <a:latin typeface="Bookman Old Style" pitchFamily="18" charset="0"/>
                <a:cs typeface="Arial" pitchFamily="34" charset="0"/>
              </a:rPr>
              <a:t>Darensbourg</a:t>
            </a:r>
            <a:r>
              <a:rPr lang="en-US" sz="4000" b="1" baseline="30000" dirty="0">
                <a:latin typeface="Bookman Old Style" pitchFamily="18" charset="0"/>
                <a:cs typeface="Arial" pitchFamily="34" charset="0"/>
              </a:rPr>
              <a:t>†*</a:t>
            </a:r>
          </a:p>
          <a:p>
            <a:pPr algn="ctr">
              <a:spcAft>
                <a:spcPts val="600"/>
              </a:spcAft>
            </a:pPr>
            <a:r>
              <a:rPr lang="en-US" sz="4000" i="1" dirty="0">
                <a:latin typeface="Bookman Old Style" pitchFamily="18" charset="0"/>
                <a:cs typeface="Arial" pitchFamily="34" charset="0"/>
              </a:rPr>
              <a:t>†Department of Chemistry, Texas A&amp;M University, College Station, Texas 77843</a:t>
            </a:r>
          </a:p>
          <a:p>
            <a:pPr algn="ctr">
              <a:spcAft>
                <a:spcPts val="600"/>
              </a:spcAft>
            </a:pPr>
            <a:r>
              <a:rPr lang="en-US" sz="4000" i="1" dirty="0">
                <a:latin typeface="Bookman Old Style" pitchFamily="18" charset="0"/>
                <a:cs typeface="Arial" pitchFamily="34" charset="0"/>
              </a:rPr>
              <a:t>§Department of Chemistry, </a:t>
            </a:r>
            <a:r>
              <a:rPr lang="en-US" sz="4000" i="1" dirty="0" err="1">
                <a:latin typeface="Bookman Old Style" pitchFamily="18" charset="0"/>
                <a:cs typeface="Arial" pitchFamily="34" charset="0"/>
              </a:rPr>
              <a:t>Tamkang</a:t>
            </a:r>
            <a:r>
              <a:rPr lang="en-US" sz="4000" i="1" dirty="0">
                <a:latin typeface="Bookman Old Style" pitchFamily="18" charset="0"/>
                <a:cs typeface="Arial" pitchFamily="34" charset="0"/>
              </a:rPr>
              <a:t> University, Taiwan 25157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97275" y="7196138"/>
            <a:ext cx="10850563" cy="1019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35000"/>
              </a:spcBef>
              <a:spcAft>
                <a:spcPct val="35000"/>
              </a:spcAft>
            </a:pPr>
            <a:r>
              <a:rPr lang="de-DE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Introduction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473613" y="9753600"/>
            <a:ext cx="104774" cy="34251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339629" y="37666515"/>
            <a:ext cx="10850562" cy="1019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35000"/>
              </a:spcBef>
              <a:spcAft>
                <a:spcPct val="35000"/>
              </a:spcAft>
            </a:pPr>
            <a:r>
              <a:rPr lang="de-DE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References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186680" y="20592089"/>
            <a:ext cx="10850563" cy="1019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35000"/>
              </a:spcBef>
              <a:spcAft>
                <a:spcPct val="35000"/>
              </a:spcAft>
            </a:pPr>
            <a:r>
              <a:rPr lang="de-DE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Results</a:t>
            </a:r>
            <a:endParaRPr lang="de-DE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 rot="5400000">
            <a:off x="16553780" y="-13683611"/>
            <a:ext cx="990000" cy="30209024"/>
          </a:xfrm>
          <a:prstGeom prst="rect">
            <a:avLst/>
          </a:prstGeom>
          <a:gradFill>
            <a:gsLst>
              <a:gs pos="70000">
                <a:srgbClr val="BECF62"/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47425" y="428625"/>
            <a:ext cx="32037838" cy="44196000"/>
          </a:xfrm>
          <a:prstGeom prst="rect">
            <a:avLst/>
          </a:prstGeom>
          <a:noFill/>
          <a:ln w="2540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12" y="8876738"/>
            <a:ext cx="4703938" cy="8315888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5828505" y="8787563"/>
            <a:ext cx="11749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The validity of µ-SRS[Fe(CO)</a:t>
            </a:r>
            <a:r>
              <a:rPr lang="en-US" sz="2400" baseline="-25000" dirty="0" smtClean="0">
                <a:latin typeface="Bookman Old Style" pitchFamily="18" charset="0"/>
                <a:cs typeface="Arial" pitchFamily="34" charset="0"/>
              </a:rPr>
              <a:t>2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L]</a:t>
            </a:r>
            <a:r>
              <a:rPr lang="en-US" sz="2400" baseline="-25000" dirty="0" smtClean="0">
                <a:latin typeface="Bookman Old Style" pitchFamily="18" charset="0"/>
                <a:cs typeface="Arial" pitchFamily="34" charset="0"/>
              </a:rPr>
              <a:t>2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as models for the [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FeFe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] 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hydrogenase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active site has been established by their incorporation into the 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apo-HydA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protein.</a:t>
            </a:r>
            <a:r>
              <a:rPr lang="en-US" sz="2400" baseline="30000" dirty="0" smtClean="0">
                <a:latin typeface="Bookman Old Style" pitchFamily="18" charset="0"/>
                <a:cs typeface="Arial" pitchFamily="34" charset="0"/>
              </a:rPr>
              <a:t>[1,2] 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Ligand substitution reactions are keys to the preparation of analogues that inform on electron density distribution effects on structure and reactivity. </a:t>
            </a:r>
            <a:endParaRPr lang="en-US" sz="24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62" y="12725400"/>
            <a:ext cx="11118218" cy="6210299"/>
          </a:xfrm>
          <a:prstGeom prst="rect">
            <a:avLst/>
          </a:prstGeom>
        </p:spPr>
      </p:pic>
      <p:sp>
        <p:nvSpPr>
          <p:cNvPr id="228" name="Rectangle 227"/>
          <p:cNvSpPr/>
          <p:nvPr/>
        </p:nvSpPr>
        <p:spPr>
          <a:xfrm>
            <a:off x="6421584" y="10896273"/>
            <a:ext cx="1083136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Bookman Old Style" pitchFamily="18" charset="0"/>
              </a:rPr>
              <a:t>Mechanistic studies have established </a:t>
            </a:r>
            <a:r>
              <a:rPr lang="en-US" sz="2400" dirty="0" err="1" smtClean="0">
                <a:latin typeface="Bookman Old Style" pitchFamily="18" charset="0"/>
              </a:rPr>
              <a:t>bimolecularity</a:t>
            </a:r>
            <a:r>
              <a:rPr lang="en-US" sz="2400" dirty="0" smtClean="0">
                <a:latin typeface="Bookman Old Style" pitchFamily="18" charset="0"/>
              </a:rPr>
              <a:t> in the mechanisms </a:t>
            </a:r>
            <a:r>
              <a:rPr lang="en-US" sz="2400" dirty="0">
                <a:latin typeface="Bookman Old Style" pitchFamily="18" charset="0"/>
              </a:rPr>
              <a:t>of </a:t>
            </a:r>
            <a:r>
              <a:rPr lang="en-US" sz="2400" dirty="0" smtClean="0">
                <a:latin typeface="Bookman Old Style" pitchFamily="18" charset="0"/>
              </a:rPr>
              <a:t>CO </a:t>
            </a:r>
            <a:r>
              <a:rPr lang="en-US" sz="2400" dirty="0">
                <a:latin typeface="Bookman Old Style" pitchFamily="18" charset="0"/>
              </a:rPr>
              <a:t>substitution (1 and 2), where Ea</a:t>
            </a:r>
            <a:r>
              <a:rPr lang="en-US" sz="2400" baseline="-25000" dirty="0">
                <a:latin typeface="Bookman Old Style" pitchFamily="18" charset="0"/>
              </a:rPr>
              <a:t>1</a:t>
            </a:r>
            <a:r>
              <a:rPr lang="en-US" sz="2400" dirty="0">
                <a:latin typeface="Bookman Old Style" pitchFamily="18" charset="0"/>
              </a:rPr>
              <a:t> &gt; Ea</a:t>
            </a:r>
            <a:r>
              <a:rPr lang="en-US" sz="2400" baseline="-25000" dirty="0">
                <a:latin typeface="Bookman Old Style" pitchFamily="18" charset="0"/>
              </a:rPr>
              <a:t>2</a:t>
            </a:r>
            <a:r>
              <a:rPr lang="en-US" sz="2400" dirty="0">
                <a:latin typeface="Bookman Old Style" pitchFamily="18" charset="0"/>
              </a:rPr>
              <a:t> for CN</a:t>
            </a:r>
            <a:r>
              <a:rPr lang="en-US" sz="2400" baseline="30000" dirty="0">
                <a:latin typeface="Bookman Old Style" pitchFamily="18" charset="0"/>
              </a:rPr>
              <a:t>-</a:t>
            </a:r>
            <a:r>
              <a:rPr lang="en-US" sz="2400" dirty="0">
                <a:latin typeface="Bookman Old Style" pitchFamily="18" charset="0"/>
              </a:rPr>
              <a:t> and Ea</a:t>
            </a:r>
            <a:r>
              <a:rPr lang="en-US" sz="2400" baseline="-25000" dirty="0">
                <a:latin typeface="Bookman Old Style" pitchFamily="18" charset="0"/>
              </a:rPr>
              <a:t>1</a:t>
            </a:r>
            <a:r>
              <a:rPr lang="en-US" sz="2400" dirty="0">
                <a:latin typeface="Bookman Old Style" pitchFamily="18" charset="0"/>
              </a:rPr>
              <a:t> &lt; Ea</a:t>
            </a:r>
            <a:r>
              <a:rPr lang="en-US" sz="2400" baseline="-25000" dirty="0">
                <a:latin typeface="Bookman Old Style" pitchFamily="18" charset="0"/>
              </a:rPr>
              <a:t>2</a:t>
            </a:r>
            <a:r>
              <a:rPr lang="en-US" sz="2400" dirty="0">
                <a:latin typeface="Bookman Old Style" pitchFamily="18" charset="0"/>
              </a:rPr>
              <a:t> for PMe</a:t>
            </a:r>
            <a:r>
              <a:rPr lang="en-US" sz="2400" baseline="-25000" dirty="0">
                <a:latin typeface="Bookman Old Style" pitchFamily="18" charset="0"/>
              </a:rPr>
              <a:t>3</a:t>
            </a:r>
            <a:r>
              <a:rPr lang="en-US" sz="2400" dirty="0">
                <a:latin typeface="Bookman Old Style" pitchFamily="18" charset="0"/>
              </a:rPr>
              <a:t>, and oxidative addition of electrophilic ligands such as H</a:t>
            </a:r>
            <a:r>
              <a:rPr lang="en-US" sz="2400" baseline="30000" dirty="0">
                <a:latin typeface="Bookman Old Style" pitchFamily="18" charset="0"/>
              </a:rPr>
              <a:t>+ </a:t>
            </a:r>
            <a:r>
              <a:rPr lang="en-US" sz="2400" dirty="0">
                <a:latin typeface="Bookman Old Style" pitchFamily="18" charset="0"/>
              </a:rPr>
              <a:t>and </a:t>
            </a:r>
            <a:r>
              <a:rPr lang="en-US" sz="2400" dirty="0" err="1">
                <a:latin typeface="Bookman Old Style" pitchFamily="18" charset="0"/>
              </a:rPr>
              <a:t>MeS</a:t>
            </a:r>
            <a:r>
              <a:rPr lang="en-US" sz="2400" baseline="30000" dirty="0">
                <a:latin typeface="Bookman Old Style" pitchFamily="18" charset="0"/>
              </a:rPr>
              <a:t>+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.</a:t>
            </a:r>
            <a:r>
              <a:rPr lang="en-US" sz="2400" baseline="30000" dirty="0" smtClean="0">
                <a:latin typeface="Bookman Old Style" pitchFamily="18" charset="0"/>
              </a:rPr>
              <a:t>[3]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0462" y="10726555"/>
            <a:ext cx="11118218" cy="82091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85206" y="19260597"/>
            <a:ext cx="149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The strongly electron withdrawing NO</a:t>
            </a:r>
            <a:r>
              <a:rPr lang="en-US" sz="2400" baseline="30000" dirty="0" smtClean="0">
                <a:latin typeface="Bookman Old Style" pitchFamily="18" charset="0"/>
                <a:cs typeface="Arial" pitchFamily="34" charset="0"/>
              </a:rPr>
              <a:t>+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ligand is proceeds with isoelectronic CO exchange and significantly creates an electronic asymmetry of the 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FeFe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complexes.</a:t>
            </a:r>
            <a:r>
              <a:rPr lang="en-US" sz="2400" baseline="30000" dirty="0" smtClean="0">
                <a:latin typeface="Bookman Old Style" pitchFamily="18" charset="0"/>
                <a:cs typeface="Arial" pitchFamily="34" charset="0"/>
              </a:rPr>
              <a:t>[4,5]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   </a:t>
            </a:r>
            <a:endParaRPr lang="en-US" sz="24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95" y="23109421"/>
            <a:ext cx="13330357" cy="7540258"/>
          </a:xfrm>
          <a:prstGeom prst="rect">
            <a:avLst/>
          </a:prstGeom>
        </p:spPr>
      </p:pic>
      <p:sp>
        <p:nvSpPr>
          <p:cNvPr id="231" name="Rectangle 230"/>
          <p:cNvSpPr/>
          <p:nvPr/>
        </p:nvSpPr>
        <p:spPr>
          <a:xfrm>
            <a:off x="8229601" y="27788877"/>
            <a:ext cx="8716988" cy="317032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797317" y="27788877"/>
            <a:ext cx="3082191" cy="29728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11540728" y="29039847"/>
            <a:ext cx="178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Electrophile</a:t>
            </a:r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 then </a:t>
            </a:r>
          </a:p>
          <a:p>
            <a:pPr algn="ctr"/>
            <a:r>
              <a:rPr lang="en-US" sz="1800" dirty="0" smtClean="0">
                <a:solidFill>
                  <a:srgbClr val="002060"/>
                </a:solidFill>
              </a:rPr>
              <a:t>Nucleophile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210300" y="29011093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Nucleophile 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then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Electrophile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029993" y="22002617"/>
            <a:ext cx="149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Synthesis of pseudo-symmetric and asymmetric (µ-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pdt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)[</a:t>
            </a:r>
            <a:r>
              <a:rPr lang="en-US" sz="2400" dirty="0" err="1" smtClean="0">
                <a:latin typeface="Bookman Old Style" pitchFamily="18" charset="0"/>
                <a:cs typeface="Arial" pitchFamily="34" charset="0"/>
              </a:rPr>
              <a:t>FeFe</a:t>
            </a:r>
            <a:r>
              <a:rPr lang="en-US" sz="2400" dirty="0" smtClean="0">
                <a:latin typeface="Bookman Old Style" pitchFamily="18" charset="0"/>
                <a:cs typeface="Arial" pitchFamily="34" charset="0"/>
              </a:rPr>
              <a:t>] complexes depends on order of addition of nucleophilic vs electrophilic ligands:</a:t>
            </a:r>
            <a:endParaRPr lang="en-US" sz="2400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42" name="Picture 2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r="26901"/>
          <a:stretch/>
        </p:blipFill>
        <p:spPr>
          <a:xfrm>
            <a:off x="2771279" y="31540779"/>
            <a:ext cx="4292410" cy="5146398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481" r="29210" b="43711"/>
          <a:stretch/>
        </p:blipFill>
        <p:spPr bwMode="auto">
          <a:xfrm>
            <a:off x="10611961" y="31906343"/>
            <a:ext cx="4578230" cy="4407614"/>
          </a:xfrm>
          <a:prstGeom prst="rect">
            <a:avLst/>
          </a:prstGeom>
          <a:noFill/>
        </p:spPr>
      </p:pic>
      <p:sp>
        <p:nvSpPr>
          <p:cNvPr id="248" name="TextBox 247"/>
          <p:cNvSpPr txBox="1"/>
          <p:nvPr/>
        </p:nvSpPr>
        <p:spPr>
          <a:xfrm>
            <a:off x="17048780" y="6874728"/>
            <a:ext cx="1559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Bookman Old Style" pitchFamily="18" charset="0"/>
              </a:rPr>
              <a:t>Regioselectivity</a:t>
            </a:r>
            <a:r>
              <a:rPr lang="en-US" sz="3200" b="1" u="sng" dirty="0" smtClean="0">
                <a:latin typeface="Bookman Old Style" pitchFamily="18" charset="0"/>
              </a:rPr>
              <a:t> in </a:t>
            </a:r>
            <a:r>
              <a:rPr lang="en-US" sz="3200" b="1" u="sng" baseline="30000" dirty="0" smtClean="0">
                <a:latin typeface="Bookman Old Style" pitchFamily="18" charset="0"/>
              </a:rPr>
              <a:t>13</a:t>
            </a:r>
            <a:r>
              <a:rPr lang="en-US" sz="3200" b="1" u="sng" dirty="0" smtClean="0">
                <a:latin typeface="Bookman Old Style" pitchFamily="18" charset="0"/>
              </a:rPr>
              <a:t>CO/</a:t>
            </a:r>
            <a:r>
              <a:rPr lang="en-US" sz="3200" b="1" u="sng" baseline="30000" dirty="0" smtClean="0">
                <a:latin typeface="Bookman Old Style" pitchFamily="18" charset="0"/>
              </a:rPr>
              <a:t>12</a:t>
            </a:r>
            <a:r>
              <a:rPr lang="en-US" sz="3200" b="1" u="sng" dirty="0" smtClean="0">
                <a:latin typeface="Bookman Old Style" pitchFamily="18" charset="0"/>
              </a:rPr>
              <a:t>CO Ligand Exchange of 2-IMe </a:t>
            </a:r>
            <a:endParaRPr lang="en-US" sz="3200" b="1" u="sng" baseline="30000" dirty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50" name="Picture 2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5682" y="12427628"/>
            <a:ext cx="4832896" cy="6794664"/>
          </a:xfrm>
          <a:prstGeom prst="rect">
            <a:avLst/>
          </a:prstGeom>
        </p:spPr>
      </p:pic>
      <p:sp>
        <p:nvSpPr>
          <p:cNvPr id="252" name="Rectangle 251"/>
          <p:cNvSpPr/>
          <p:nvPr/>
        </p:nvSpPr>
        <p:spPr>
          <a:xfrm>
            <a:off x="17844902" y="7705725"/>
            <a:ext cx="14308390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Left: t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hree-dimensional stacked plot of the reaction of </a:t>
            </a:r>
            <a:r>
              <a:rPr lang="en-US" sz="2400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2-IMe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2400" baseline="30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CO(g) at 295 K in DCM showing the three CO bands of the all-</a:t>
            </a:r>
            <a:r>
              <a:rPr lang="en-US" sz="2400" baseline="300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spectrum (red shapes) shifting to the two band pattern of the selectively substituted complex.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Right: low-field </a:t>
            </a:r>
            <a:r>
              <a:rPr lang="en-US" sz="2400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 NMR spectra in CD</a:t>
            </a:r>
            <a:r>
              <a:rPr lang="en-US" sz="2400" baseline="-25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</a:t>
            </a:r>
            <a:r>
              <a:rPr lang="en-US" sz="2400" baseline="-25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at 0 °C of (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a sample of 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2-IMe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synthesized from </a:t>
            </a:r>
            <a:r>
              <a:rPr lang="en-US" sz="2400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 enriched 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(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a sample of 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2-IMe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synthesized from all </a:t>
            </a:r>
            <a:r>
              <a:rPr lang="en-US" sz="2400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 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after 2h under 1 </a:t>
            </a:r>
            <a:r>
              <a:rPr lang="en-US" sz="2400" dirty="0" err="1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atm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of </a:t>
            </a:r>
            <a:r>
              <a:rPr lang="en-US" sz="2400" baseline="300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13</a:t>
            </a: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CO.  The peak at 207.1 ppm is ~15 times the intensity of the three peaks at 206.2, 204.0 and 202.9 ppm. </a:t>
            </a:r>
            <a:endParaRPr lang="en-US" sz="2400" dirty="0" smtClean="0">
              <a:solidFill>
                <a:srgbClr val="000000"/>
              </a:solidFill>
              <a:latin typeface="Bookman Old Style" panose="0205060405050502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Inset: R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eaction profile of IR bands corresponding to the 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 at 2058 cm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(blue), the 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13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 at 2023 cm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(green), and the NO at 1809 cm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(red).  The vertical lines show the times when 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13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CO, argon, and </a:t>
            </a:r>
            <a:r>
              <a:rPr lang="en-US" sz="2400" baseline="30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CO were flushed into the solution of </a:t>
            </a:r>
            <a:r>
              <a:rPr lang="en-US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2-IMe</a:t>
            </a:r>
            <a:r>
              <a:rPr 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Bookman Old Style" panose="0205060405050502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79899" y="12144477"/>
            <a:ext cx="7623184" cy="7402960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18885222" y="19676095"/>
            <a:ext cx="12675695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Bookman Old Style" pitchFamily="18" charset="0"/>
              </a:rPr>
              <a:t>Computational Investigations of 2-IMe and 4-Ime</a:t>
            </a:r>
          </a:p>
          <a:p>
            <a:pPr algn="ctr"/>
            <a:r>
              <a:rPr lang="en-US" sz="1800" dirty="0">
                <a:latin typeface="Bookman Old Style" pitchFamily="18" charset="0"/>
                <a:ea typeface="Times New Roman"/>
                <a:cs typeface="Times New Roman"/>
              </a:rPr>
              <a:t>*Calculations performed using the Gaussian software package  with B3LYP functional and 6-311+G(</a:t>
            </a:r>
            <a:r>
              <a:rPr lang="en-US" sz="1800" dirty="0" err="1">
                <a:latin typeface="Bookman Old Style" pitchFamily="18" charset="0"/>
                <a:ea typeface="Times New Roman"/>
                <a:cs typeface="Times New Roman"/>
              </a:rPr>
              <a:t>d,p</a:t>
            </a:r>
            <a:r>
              <a:rPr lang="en-US" sz="1800" dirty="0">
                <a:latin typeface="Bookman Old Style" pitchFamily="18" charset="0"/>
                <a:ea typeface="Times New Roman"/>
                <a:cs typeface="Times New Roman"/>
              </a:rPr>
              <a:t>) basis set.</a:t>
            </a:r>
            <a:endParaRPr lang="en-US" sz="1800" baseline="30000" dirty="0">
              <a:latin typeface="Bookman Old Style" pitchFamily="18" charset="0"/>
              <a:ea typeface="Times New Roman"/>
              <a:cs typeface="Times New Roman"/>
            </a:endParaRPr>
          </a:p>
          <a:p>
            <a:pPr algn="ctr"/>
            <a:endParaRPr lang="en-US" sz="3200" b="1" u="sng" baseline="30000" dirty="0">
              <a:solidFill>
                <a:srgbClr val="0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7788454" y="20716418"/>
            <a:ext cx="143648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&gt;&gt; Question1: Is </a:t>
            </a:r>
            <a:r>
              <a:rPr lang="en-US" sz="2400" dirty="0" smtClean="0">
                <a:latin typeface="Bookman Old Style" panose="02050604050505020204" pitchFamily="18" charset="0"/>
              </a:rPr>
              <a:t>isomer </a:t>
            </a:r>
            <a:r>
              <a:rPr lang="en-US" sz="2400" dirty="0">
                <a:latin typeface="Bookman Old Style" panose="02050604050505020204" pitchFamily="18" charset="0"/>
              </a:rPr>
              <a:t>observed in the solid state structure of </a:t>
            </a:r>
            <a:r>
              <a:rPr lang="en-US" sz="2400" b="1" dirty="0">
                <a:latin typeface="Bookman Old Style" panose="02050604050505020204" pitchFamily="18" charset="0"/>
              </a:rPr>
              <a:t>2-IMe</a:t>
            </a:r>
            <a:r>
              <a:rPr lang="en-US" sz="2400" dirty="0">
                <a:latin typeface="Bookman Old Style" panose="02050604050505020204" pitchFamily="18" charset="0"/>
              </a:rPr>
              <a:t> is the thermodynamic </a:t>
            </a:r>
            <a:r>
              <a:rPr lang="en-US" sz="2400" dirty="0" smtClean="0">
                <a:latin typeface="Bookman Old Style" panose="02050604050505020204" pitchFamily="18" charset="0"/>
              </a:rPr>
              <a:t>product? Yes (Charts 1 &amp; 2)!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8" name="Picture 25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47" y="22646380"/>
            <a:ext cx="6869767" cy="7715250"/>
          </a:xfrm>
          <a:prstGeom prst="rect">
            <a:avLst/>
          </a:prstGeom>
          <a:noFill/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59678" y="22646380"/>
            <a:ext cx="6452036" cy="8298652"/>
          </a:xfrm>
          <a:prstGeom prst="rect">
            <a:avLst/>
          </a:prstGeom>
        </p:spPr>
      </p:pic>
      <p:sp>
        <p:nvSpPr>
          <p:cNvPr id="260" name="Rectangle 259"/>
          <p:cNvSpPr/>
          <p:nvPr/>
        </p:nvSpPr>
        <p:spPr bwMode="auto">
          <a:xfrm>
            <a:off x="17828010" y="22311936"/>
            <a:ext cx="7171087" cy="86330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 bwMode="auto">
          <a:xfrm>
            <a:off x="25223069" y="22311937"/>
            <a:ext cx="7122045" cy="86330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8554699" y="21813921"/>
            <a:ext cx="610682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Chart 1. The all-terminal isomers 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26860499" y="21822377"/>
            <a:ext cx="529279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Chart 2. The rotated structures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7844902" y="31202059"/>
            <a:ext cx="143648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&gt;&gt; Question 2: Why is the fast exchange of Fe(CO)3 unit in </a:t>
            </a:r>
            <a:r>
              <a:rPr lang="en-US" sz="2400" b="1" dirty="0" smtClean="0">
                <a:latin typeface="Bookman Old Style" panose="02050604050505020204" pitchFamily="18" charset="0"/>
              </a:rPr>
              <a:t>2-IMe</a:t>
            </a:r>
            <a:r>
              <a:rPr lang="en-US" sz="2400" dirty="0" smtClean="0">
                <a:latin typeface="Bookman Old Style" panose="02050604050505020204" pitchFamily="18" charset="0"/>
              </a:rPr>
              <a:t> not observed? Chart shows a very high barrier (&gt;19 kcal/</a:t>
            </a:r>
            <a:r>
              <a:rPr lang="en-US" sz="2400" dirty="0" err="1" smtClean="0">
                <a:latin typeface="Bookman Old Style" panose="02050604050505020204" pitchFamily="18" charset="0"/>
              </a:rPr>
              <a:t>mol</a:t>
            </a:r>
            <a:r>
              <a:rPr lang="en-US" sz="2400" dirty="0" smtClean="0">
                <a:latin typeface="Bookman Old Style" panose="02050604050505020204" pitchFamily="18" charset="0"/>
              </a:rPr>
              <a:t>) to rotation. 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7905682" y="32287780"/>
            <a:ext cx="143648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&gt;&gt; Question 3: What is the origin of the </a:t>
            </a:r>
            <a:r>
              <a:rPr lang="en-US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regioselective</a:t>
            </a: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aseline="300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13</a:t>
            </a: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CO/</a:t>
            </a:r>
            <a:r>
              <a:rPr lang="en-US" sz="2400" baseline="300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US" sz="2400" dirty="0" smtClean="0">
                <a:latin typeface="Bookman Old Style" panose="02050604050505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 exchange in </a:t>
            </a:r>
            <a:r>
              <a:rPr lang="en-US" sz="2400" b="1" dirty="0" smtClean="0">
                <a:latin typeface="Bookman Old Style" panose="02050604050505020204" pitchFamily="18" charset="0"/>
              </a:rPr>
              <a:t>2-IMe</a:t>
            </a:r>
            <a:r>
              <a:rPr lang="en-US" sz="2400" dirty="0" smtClean="0">
                <a:latin typeface="Bookman Old Style" panose="02050604050505020204" pitchFamily="18" charset="0"/>
              </a:rPr>
              <a:t>?</a:t>
            </a:r>
            <a:endParaRPr lang="en-US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586404" y="14946519"/>
            <a:ext cx="570800" cy="533579"/>
          </a:xfrm>
          <a:prstGeom prst="ellipse">
            <a:avLst/>
          </a:prstGeom>
          <a:solidFill>
            <a:srgbClr val="FFFF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05682" y="32882560"/>
            <a:ext cx="14579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When on the same Fe, the good donor properties of the NHC ligand are overwhelmed by the exceptional accepting ability of NO</a:t>
            </a:r>
            <a:r>
              <a:rPr lang="en-US" sz="2400" baseline="30000" dirty="0">
                <a:latin typeface="Bookman Old Style" panose="02050604050505020204" pitchFamily="18" charset="0"/>
              </a:rPr>
              <a:t>+</a:t>
            </a:r>
            <a:r>
              <a:rPr lang="en-US" sz="2400" dirty="0">
                <a:latin typeface="Bookman Old Style" panose="02050604050505020204" pitchFamily="18" charset="0"/>
              </a:rPr>
              <a:t>.  The latter creates a dearth of π-density available from the iron for </a:t>
            </a:r>
            <a:r>
              <a:rPr lang="en-US" sz="2400" dirty="0" err="1">
                <a:latin typeface="Bookman Old Style" panose="02050604050505020204" pitchFamily="18" charset="0"/>
              </a:rPr>
              <a:t>backbonding</a:t>
            </a:r>
            <a:r>
              <a:rPr lang="en-US" sz="2400" dirty="0">
                <a:latin typeface="Bookman Old Style" panose="02050604050505020204" pitchFamily="18" charset="0"/>
              </a:rPr>
              <a:t> to the CO of </a:t>
            </a:r>
            <a:r>
              <a:rPr lang="en-US" sz="2400" b="1" dirty="0">
                <a:latin typeface="Bookman Old Style" panose="02050604050505020204" pitchFamily="18" charset="0"/>
              </a:rPr>
              <a:t>2-NHC</a:t>
            </a:r>
            <a:r>
              <a:rPr lang="en-US" sz="2400" dirty="0">
                <a:latin typeface="Bookman Old Style" panose="02050604050505020204" pitchFamily="18" charset="0"/>
              </a:rPr>
              <a:t>, resulting in a labile CO ligand on </a:t>
            </a:r>
            <a:r>
              <a:rPr lang="en-US" sz="2400" dirty="0" smtClean="0">
                <a:latin typeface="Bookman Old Style" panose="02050604050505020204" pitchFamily="18" charset="0"/>
              </a:rPr>
              <a:t>Fe</a:t>
            </a:r>
            <a:r>
              <a:rPr lang="en-US" sz="2400" b="1" baseline="-25000" dirty="0" smtClean="0">
                <a:latin typeface="Bookman Old Style" panose="02050604050505020204" pitchFamily="18" charset="0"/>
              </a:rPr>
              <a:t>1</a:t>
            </a:r>
            <a:r>
              <a:rPr lang="en-US" sz="2400" b="1" dirty="0" smtClean="0">
                <a:latin typeface="Bookman Old Style" panose="02050604050505020204" pitchFamily="18" charset="0"/>
              </a:rPr>
              <a:t>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266" name="Rectangle 12"/>
          <p:cNvSpPr>
            <a:spLocks noChangeArrowheads="1"/>
          </p:cNvSpPr>
          <p:nvPr/>
        </p:nvSpPr>
        <p:spPr bwMode="auto">
          <a:xfrm>
            <a:off x="19664177" y="34347745"/>
            <a:ext cx="10850562" cy="8316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35000"/>
              </a:spcBef>
              <a:spcAft>
                <a:spcPct val="35000"/>
              </a:spcAft>
            </a:pPr>
            <a:r>
              <a:rPr lang="de-D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Conclusions</a:t>
            </a:r>
            <a:endParaRPr lang="de-D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68" name="Picture 26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32" y="35504094"/>
            <a:ext cx="7332897" cy="6850297"/>
          </a:xfrm>
          <a:prstGeom prst="rect">
            <a:avLst/>
          </a:prstGeom>
          <a:noFill/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97769" y="12392521"/>
            <a:ext cx="4211970" cy="3429048"/>
          </a:xfrm>
          <a:prstGeom prst="rect">
            <a:avLst/>
          </a:prstGeom>
        </p:spPr>
      </p:pic>
      <p:sp>
        <p:nvSpPr>
          <p:cNvPr id="270" name="Text Box 9"/>
          <p:cNvSpPr txBox="1">
            <a:spLocks noChangeArrowheads="1"/>
          </p:cNvSpPr>
          <p:nvPr/>
        </p:nvSpPr>
        <p:spPr bwMode="auto">
          <a:xfrm>
            <a:off x="25195472" y="35394714"/>
            <a:ext cx="6915617" cy="46864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We conclude that the observations of </a:t>
            </a:r>
            <a:r>
              <a:rPr lang="en-US" sz="2400" dirty="0" err="1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regioselectivity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CO </a:t>
            </a:r>
            <a:r>
              <a:rPr lang="en-US" sz="2400" dirty="0" err="1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lability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and rotational barriers</a:t>
            </a:r>
            <a:r>
              <a:rPr lang="en-US" sz="2400" dirty="0" smtClean="0">
                <a:latin typeface="Bookman Old Style" panose="02050604050505020204" pitchFamily="18" charset="0"/>
                <a:ea typeface="Calibri"/>
                <a:cs typeface="Times New Roman"/>
              </a:rPr>
              <a:t>, and stability in rotated structure all relate to the stabilization of µ-CO via </a:t>
            </a:r>
            <a:r>
              <a:rPr lang="en-US" sz="2400" dirty="0" err="1">
                <a:latin typeface="Bookman Old Style" panose="02050604050505020204" pitchFamily="18" charset="0"/>
              </a:rPr>
              <a:t>Fe</a:t>
            </a:r>
            <a:r>
              <a:rPr lang="en-US" sz="2400" dirty="0" err="1">
                <a:latin typeface="Bookman Old Style" panose="02050604050505020204" pitchFamily="18" charset="0"/>
                <a:sym typeface="Wingdings 3"/>
              </a:rPr>
              <a:t></a:t>
            </a:r>
            <a:r>
              <a:rPr lang="en-US" sz="2400" dirty="0" err="1">
                <a:latin typeface="Bookman Old Style" panose="02050604050505020204" pitchFamily="18" charset="0"/>
              </a:rPr>
              <a:t>CO</a:t>
            </a:r>
            <a:r>
              <a:rPr lang="en-US" sz="2400" dirty="0">
                <a:latin typeface="Bookman Old Style" panose="02050604050505020204" pitchFamily="18" charset="0"/>
              </a:rPr>
              <a:t> (iron d-orbital to CO π</a:t>
            </a:r>
            <a:r>
              <a:rPr lang="en-US" sz="2400" dirty="0" smtClean="0">
                <a:latin typeface="Bookman Old Style" panose="02050604050505020204" pitchFamily="18" charset="0"/>
              </a:rPr>
              <a:t>*). This is supported by t</a:t>
            </a:r>
            <a:r>
              <a:rPr lang="en-US" sz="2400" dirty="0" smtClean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he calculated increase 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in Δ[Fe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-Fe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] (given as the difference of the 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-Fe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distances of the calculated transition state and ground state structures) and decrease in the charge of the bridging carbonyl (calculated by APT) show a linear correlation (R</a:t>
            </a:r>
            <a:r>
              <a:rPr lang="en-US" sz="2400" baseline="30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values of 0.99 and 0.92 respectively) with the rotation barrier of the 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(CO)</a:t>
            </a:r>
            <a:r>
              <a:rPr lang="en-US" sz="2400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3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in a series of complexes that vary in the CO substation of 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: </a:t>
            </a:r>
            <a:r>
              <a:rPr lang="en-US" sz="24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1-CN</a:t>
            </a:r>
            <a:r>
              <a:rPr lang="en-US" sz="2400" b="1" baseline="30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-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</a:t>
            </a:r>
            <a:r>
              <a:rPr lang="en-US" sz="24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</a:t>
            </a:r>
            <a:r>
              <a:rPr lang="en-US" sz="24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1-NO</a:t>
            </a:r>
            <a:r>
              <a:rPr lang="en-US" sz="2400" b="1" baseline="30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+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and </a:t>
            </a:r>
            <a:r>
              <a:rPr lang="en-US" sz="24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2-IMe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.  These trends illustrate the effect of the π electron density of 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1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as modulated by CO/L substitution, on the rotation barrier of the Fe</a:t>
            </a:r>
            <a:r>
              <a:rPr lang="en-US" sz="2400" b="1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(CO)</a:t>
            </a:r>
            <a:r>
              <a:rPr lang="en-US" sz="2400" baseline="-25000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3.</a:t>
            </a:r>
            <a:endParaRPr lang="en-US" sz="2400" dirty="0"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206" y="38920095"/>
            <a:ext cx="149677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Bookman Old Style" panose="02050604050505020204" pitchFamily="18" charset="0"/>
              </a:rPr>
              <a:t>[1]Lubitz</a:t>
            </a:r>
            <a:r>
              <a:rPr lang="en-US" sz="2400" dirty="0">
                <a:latin typeface="Bookman Old Style" panose="02050604050505020204" pitchFamily="18" charset="0"/>
              </a:rPr>
              <a:t>, W.; Ogata, H.; Ruediger, O.; Reijerse, E., </a:t>
            </a:r>
            <a:r>
              <a:rPr lang="en-US" sz="2400" i="1" dirty="0">
                <a:latin typeface="Bookman Old Style" panose="02050604050505020204" pitchFamily="18" charset="0"/>
              </a:rPr>
              <a:t>Chem. Rev.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b="1" dirty="0">
                <a:latin typeface="Bookman Old Style" panose="02050604050505020204" pitchFamily="18" charset="0"/>
              </a:rPr>
              <a:t>2014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i="1" dirty="0">
                <a:latin typeface="Bookman Old Style" panose="02050604050505020204" pitchFamily="18" charset="0"/>
              </a:rPr>
              <a:t>114</a:t>
            </a:r>
            <a:r>
              <a:rPr lang="en-US" sz="2400" dirty="0">
                <a:latin typeface="Bookman Old Style" panose="02050604050505020204" pitchFamily="18" charset="0"/>
              </a:rPr>
              <a:t>, 4081-4148</a:t>
            </a:r>
            <a:r>
              <a:rPr lang="en-US" sz="24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400" dirty="0" smtClean="0">
                <a:latin typeface="Bookman Old Style" panose="02050604050505020204" pitchFamily="18" charset="0"/>
              </a:rPr>
              <a:t>[2]Berggren</a:t>
            </a:r>
            <a:r>
              <a:rPr lang="en-US" sz="2400" dirty="0">
                <a:latin typeface="Bookman Old Style" panose="02050604050505020204" pitchFamily="18" charset="0"/>
              </a:rPr>
              <a:t>, G.; Adamska, A.; </a:t>
            </a:r>
            <a:r>
              <a:rPr lang="en-US" sz="2400" dirty="0" err="1">
                <a:latin typeface="Bookman Old Style" panose="02050604050505020204" pitchFamily="18" charset="0"/>
              </a:rPr>
              <a:t>Lambertz</a:t>
            </a:r>
            <a:r>
              <a:rPr lang="en-US" sz="2400" dirty="0">
                <a:latin typeface="Bookman Old Style" panose="02050604050505020204" pitchFamily="18" charset="0"/>
              </a:rPr>
              <a:t>, C.; Simmons, T. R.; </a:t>
            </a:r>
            <a:r>
              <a:rPr lang="en-US" sz="2400" dirty="0" err="1">
                <a:latin typeface="Bookman Old Style" panose="02050604050505020204" pitchFamily="18" charset="0"/>
              </a:rPr>
              <a:t>Esselborn</a:t>
            </a:r>
            <a:r>
              <a:rPr lang="en-US" sz="2400" dirty="0">
                <a:latin typeface="Bookman Old Style" panose="02050604050505020204" pitchFamily="18" charset="0"/>
              </a:rPr>
              <a:t>, J.; Atta, M.; </a:t>
            </a:r>
            <a:r>
              <a:rPr lang="en-US" sz="2400" dirty="0" err="1">
                <a:latin typeface="Bookman Old Style" panose="02050604050505020204" pitchFamily="18" charset="0"/>
              </a:rPr>
              <a:t>Gambarelli</a:t>
            </a:r>
            <a:r>
              <a:rPr lang="en-US" sz="2400" dirty="0">
                <a:latin typeface="Bookman Old Style" panose="02050604050505020204" pitchFamily="18" charset="0"/>
              </a:rPr>
              <a:t>, S.; </a:t>
            </a:r>
            <a:r>
              <a:rPr lang="en-US" sz="2400" dirty="0" err="1">
                <a:latin typeface="Bookman Old Style" panose="02050604050505020204" pitchFamily="18" charset="0"/>
              </a:rPr>
              <a:t>Mouesca</a:t>
            </a:r>
            <a:r>
              <a:rPr lang="en-US" sz="2400" dirty="0">
                <a:latin typeface="Bookman Old Style" panose="02050604050505020204" pitchFamily="18" charset="0"/>
              </a:rPr>
              <a:t>, J. M.; Reijerse, E.; Lubitz, W.; </a:t>
            </a:r>
            <a:r>
              <a:rPr lang="en-US" sz="2400" dirty="0" err="1">
                <a:latin typeface="Bookman Old Style" panose="02050604050505020204" pitchFamily="18" charset="0"/>
              </a:rPr>
              <a:t>Happe</a:t>
            </a:r>
            <a:r>
              <a:rPr lang="en-US" sz="2400" dirty="0">
                <a:latin typeface="Bookman Old Style" panose="02050604050505020204" pitchFamily="18" charset="0"/>
              </a:rPr>
              <a:t>, T.; </a:t>
            </a:r>
            <a:r>
              <a:rPr lang="en-US" sz="2400" dirty="0" err="1">
                <a:latin typeface="Bookman Old Style" panose="02050604050505020204" pitchFamily="18" charset="0"/>
              </a:rPr>
              <a:t>Artero</a:t>
            </a:r>
            <a:r>
              <a:rPr lang="en-US" sz="2400" dirty="0">
                <a:latin typeface="Bookman Old Style" panose="02050604050505020204" pitchFamily="18" charset="0"/>
              </a:rPr>
              <a:t>, V.; </a:t>
            </a:r>
            <a:r>
              <a:rPr lang="en-US" sz="2400" dirty="0" err="1">
                <a:latin typeface="Bookman Old Style" panose="02050604050505020204" pitchFamily="18" charset="0"/>
              </a:rPr>
              <a:t>Fontecave</a:t>
            </a:r>
            <a:r>
              <a:rPr lang="en-US" sz="2400" dirty="0">
                <a:latin typeface="Bookman Old Style" panose="02050604050505020204" pitchFamily="18" charset="0"/>
              </a:rPr>
              <a:t>, M., </a:t>
            </a:r>
            <a:r>
              <a:rPr lang="en-US" sz="2400" i="1" dirty="0">
                <a:latin typeface="Bookman Old Style" panose="02050604050505020204" pitchFamily="18" charset="0"/>
              </a:rPr>
              <a:t>Nature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b="1" dirty="0">
                <a:latin typeface="Bookman Old Style" panose="02050604050505020204" pitchFamily="18" charset="0"/>
              </a:rPr>
              <a:t>2013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i="1" dirty="0">
                <a:latin typeface="Bookman Old Style" panose="02050604050505020204" pitchFamily="18" charset="0"/>
              </a:rPr>
              <a:t>499</a:t>
            </a:r>
            <a:r>
              <a:rPr lang="en-US" sz="2400" dirty="0">
                <a:latin typeface="Bookman Old Style" panose="02050604050505020204" pitchFamily="18" charset="0"/>
              </a:rPr>
              <a:t>, 66-69</a:t>
            </a:r>
            <a:r>
              <a:rPr lang="en-US" sz="2400" dirty="0" smtClean="0">
                <a:latin typeface="Bookman Old Style" panose="02050604050505020204" pitchFamily="18" charset="0"/>
              </a:rPr>
              <a:t>.</a:t>
            </a:r>
          </a:p>
          <a:p>
            <a:pPr lvl="0"/>
            <a:r>
              <a:rPr lang="de-DE" sz="2400" dirty="0" smtClean="0">
                <a:latin typeface="Bookman Old Style" panose="02050604050505020204" pitchFamily="18" charset="0"/>
              </a:rPr>
              <a:t>[3]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latin typeface="Bookman Old Style" panose="02050604050505020204" pitchFamily="18" charset="0"/>
              </a:rPr>
              <a:t>Darensbourg</a:t>
            </a:r>
            <a:r>
              <a:rPr lang="en-US" sz="2400" dirty="0" smtClean="0">
                <a:latin typeface="Bookman Old Style" panose="02050604050505020204" pitchFamily="18" charset="0"/>
              </a:rPr>
              <a:t>, M. Y.; Lyon, E. J.; Zhao, X.; </a:t>
            </a:r>
            <a:r>
              <a:rPr lang="en-US" sz="2400" dirty="0" err="1" smtClean="0">
                <a:latin typeface="Bookman Old Style" panose="02050604050505020204" pitchFamily="18" charset="0"/>
              </a:rPr>
              <a:t>Georgakaki</a:t>
            </a:r>
            <a:r>
              <a:rPr lang="en-US" sz="2400" dirty="0" smtClean="0">
                <a:latin typeface="Bookman Old Style" panose="02050604050505020204" pitchFamily="18" charset="0"/>
              </a:rPr>
              <a:t>, I. P., </a:t>
            </a:r>
            <a:r>
              <a:rPr lang="en-US" sz="2400" i="1" dirty="0" smtClean="0">
                <a:latin typeface="Bookman Old Style" panose="02050604050505020204" pitchFamily="18" charset="0"/>
              </a:rPr>
              <a:t>Pro. Nat. Acad. Sci.</a:t>
            </a:r>
            <a:r>
              <a:rPr lang="en-US" sz="2400" dirty="0" smtClean="0">
                <a:latin typeface="Bookman Old Style" panose="02050604050505020204" pitchFamily="18" charset="0"/>
              </a:rPr>
              <a:t>, </a:t>
            </a:r>
            <a:r>
              <a:rPr lang="en-US" sz="2400" b="1" dirty="0" smtClean="0">
                <a:latin typeface="Bookman Old Style" panose="02050604050505020204" pitchFamily="18" charset="0"/>
              </a:rPr>
              <a:t>2003</a:t>
            </a:r>
            <a:r>
              <a:rPr lang="en-US" sz="2400" dirty="0" smtClean="0">
                <a:latin typeface="Bookman Old Style" panose="02050604050505020204" pitchFamily="18" charset="0"/>
              </a:rPr>
              <a:t>, </a:t>
            </a:r>
            <a:r>
              <a:rPr lang="en-US" sz="2400" i="1" dirty="0" smtClean="0">
                <a:latin typeface="Bookman Old Style" panose="02050604050505020204" pitchFamily="18" charset="0"/>
              </a:rPr>
              <a:t>100</a:t>
            </a:r>
            <a:r>
              <a:rPr lang="en-US" sz="2400" dirty="0" smtClean="0">
                <a:latin typeface="Bookman Old Style" panose="02050604050505020204" pitchFamily="18" charset="0"/>
              </a:rPr>
              <a:t>, 3683-3688.</a:t>
            </a:r>
          </a:p>
          <a:p>
            <a:r>
              <a:rPr lang="de-DE" sz="2400" dirty="0" smtClean="0">
                <a:latin typeface="Bookman Old Style" panose="02050604050505020204" pitchFamily="18" charset="0"/>
              </a:rPr>
              <a:t>[4]</a:t>
            </a:r>
            <a:r>
              <a:rPr lang="en-US" sz="2400" dirty="0" smtClean="0">
                <a:latin typeface="Bookman Old Style" panose="02050604050505020204" pitchFamily="18" charset="0"/>
              </a:rPr>
              <a:t> Olsen, M. T.; </a:t>
            </a:r>
            <a:r>
              <a:rPr lang="en-US" sz="2400" dirty="0" err="1" smtClean="0">
                <a:latin typeface="Bookman Old Style" panose="02050604050505020204" pitchFamily="18" charset="0"/>
              </a:rPr>
              <a:t>Bruschi</a:t>
            </a:r>
            <a:r>
              <a:rPr lang="en-US" sz="2400" dirty="0" smtClean="0">
                <a:latin typeface="Bookman Old Style" panose="02050604050505020204" pitchFamily="18" charset="0"/>
              </a:rPr>
              <a:t>, M.; De </a:t>
            </a:r>
            <a:r>
              <a:rPr lang="en-US" sz="2400" dirty="0" err="1" smtClean="0">
                <a:latin typeface="Bookman Old Style" panose="02050604050505020204" pitchFamily="18" charset="0"/>
              </a:rPr>
              <a:t>Gioia</a:t>
            </a:r>
            <a:r>
              <a:rPr lang="en-US" sz="2400" dirty="0" smtClean="0">
                <a:latin typeface="Bookman Old Style" panose="02050604050505020204" pitchFamily="18" charset="0"/>
              </a:rPr>
              <a:t>, L; </a:t>
            </a:r>
            <a:r>
              <a:rPr lang="en-US" sz="2400" dirty="0" err="1" smtClean="0">
                <a:latin typeface="Bookman Old Style" panose="02050604050505020204" pitchFamily="18" charset="0"/>
              </a:rPr>
              <a:t>Rauchfuss</a:t>
            </a:r>
            <a:r>
              <a:rPr lang="en-US" sz="2400" dirty="0" smtClean="0">
                <a:latin typeface="Bookman Old Style" panose="02050604050505020204" pitchFamily="18" charset="0"/>
              </a:rPr>
              <a:t>, T. B.; Wilson, S. R., </a:t>
            </a:r>
            <a:r>
              <a:rPr lang="en-US" sz="2400" i="1" dirty="0" smtClean="0">
                <a:latin typeface="Bookman Old Style" panose="02050604050505020204" pitchFamily="18" charset="0"/>
              </a:rPr>
              <a:t>J. Am. Chem. Soc.</a:t>
            </a:r>
            <a:r>
              <a:rPr lang="en-US" sz="2400" dirty="0" smtClean="0">
                <a:latin typeface="Bookman Old Style" panose="02050604050505020204" pitchFamily="18" charset="0"/>
              </a:rPr>
              <a:t>, </a:t>
            </a:r>
            <a:r>
              <a:rPr lang="en-US" sz="2400" b="1" dirty="0" smtClean="0">
                <a:latin typeface="Bookman Old Style" panose="02050604050505020204" pitchFamily="18" charset="0"/>
              </a:rPr>
              <a:t>2008</a:t>
            </a:r>
            <a:r>
              <a:rPr lang="en-US" sz="2400" dirty="0" smtClean="0">
                <a:latin typeface="Bookman Old Style" panose="02050604050505020204" pitchFamily="18" charset="0"/>
              </a:rPr>
              <a:t>, </a:t>
            </a:r>
            <a:r>
              <a:rPr lang="en-US" sz="2400" i="1" dirty="0" smtClean="0">
                <a:latin typeface="Bookman Old Style" panose="02050604050505020204" pitchFamily="18" charset="0"/>
              </a:rPr>
              <a:t>130</a:t>
            </a:r>
            <a:r>
              <a:rPr lang="en-US" sz="2400" dirty="0" smtClean="0">
                <a:latin typeface="Bookman Old Style" panose="02050604050505020204" pitchFamily="18" charset="0"/>
              </a:rPr>
              <a:t>, 12021–12030.</a:t>
            </a:r>
          </a:p>
          <a:p>
            <a:pPr lvl="0"/>
            <a:r>
              <a:rPr lang="de-DE" sz="2400" dirty="0" smtClean="0">
                <a:latin typeface="Bookman Old Style" panose="02050604050505020204" pitchFamily="18" charset="0"/>
              </a:rPr>
              <a:t>[5]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Hsieh, C. H.; Erdem, O. F.; Harman, S. D.; Singleton, M. L.; Reijerse, E.; Lubitz, W.; </a:t>
            </a:r>
            <a:r>
              <a:rPr lang="en-US" sz="2400" dirty="0" err="1">
                <a:latin typeface="Bookman Old Style" panose="02050604050505020204" pitchFamily="18" charset="0"/>
              </a:rPr>
              <a:t>Popescu</a:t>
            </a:r>
            <a:r>
              <a:rPr lang="en-US" sz="2400" dirty="0">
                <a:latin typeface="Bookman Old Style" panose="02050604050505020204" pitchFamily="18" charset="0"/>
              </a:rPr>
              <a:t>, C. V.; </a:t>
            </a:r>
            <a:r>
              <a:rPr lang="en-US" sz="2400" dirty="0" err="1">
                <a:latin typeface="Bookman Old Style" panose="02050604050505020204" pitchFamily="18" charset="0"/>
              </a:rPr>
              <a:t>Reibenspies</a:t>
            </a:r>
            <a:r>
              <a:rPr lang="en-US" sz="2400" dirty="0">
                <a:latin typeface="Bookman Old Style" panose="02050604050505020204" pitchFamily="18" charset="0"/>
              </a:rPr>
              <a:t>, J. H.; Brothers, S. M.; Hall, M. B.; </a:t>
            </a:r>
            <a:r>
              <a:rPr lang="en-US" sz="2400" dirty="0" err="1">
                <a:latin typeface="Bookman Old Style" panose="02050604050505020204" pitchFamily="18" charset="0"/>
              </a:rPr>
              <a:t>Darensbourg</a:t>
            </a:r>
            <a:r>
              <a:rPr lang="en-US" sz="2400" dirty="0">
                <a:latin typeface="Bookman Old Style" panose="02050604050505020204" pitchFamily="18" charset="0"/>
              </a:rPr>
              <a:t>, M. Y., </a:t>
            </a:r>
            <a:r>
              <a:rPr lang="en-US" sz="2400" i="1" dirty="0">
                <a:latin typeface="Bookman Old Style" panose="02050604050505020204" pitchFamily="18" charset="0"/>
              </a:rPr>
              <a:t>J. Am. Chem. Soc.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b="1" dirty="0">
                <a:latin typeface="Bookman Old Style" panose="02050604050505020204" pitchFamily="18" charset="0"/>
              </a:rPr>
              <a:t>2012</a:t>
            </a:r>
            <a:r>
              <a:rPr lang="en-US" sz="2400" dirty="0">
                <a:latin typeface="Bookman Old Style" panose="02050604050505020204" pitchFamily="18" charset="0"/>
              </a:rPr>
              <a:t>, </a:t>
            </a:r>
            <a:r>
              <a:rPr lang="en-US" sz="2400" i="1" dirty="0">
                <a:latin typeface="Bookman Old Style" panose="02050604050505020204" pitchFamily="18" charset="0"/>
              </a:rPr>
              <a:t>134</a:t>
            </a:r>
            <a:r>
              <a:rPr lang="en-US" sz="2400" dirty="0">
                <a:latin typeface="Bookman Old Style" panose="02050604050505020204" pitchFamily="18" charset="0"/>
              </a:rPr>
              <a:t>, 13089-13102.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  <a:p>
            <a:pPr lvl="0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29580" y="3646170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Bookman Old Style" panose="02050604050505020204" pitchFamily="18" charset="0"/>
              </a:rPr>
              <a:t>6-NHC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12729947" y="36499799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Bookman Old Style" panose="02050604050505020204" pitchFamily="18" charset="0"/>
              </a:rPr>
              <a:t>4</a:t>
            </a:r>
            <a:r>
              <a:rPr lang="de-DE" sz="2400" b="1" dirty="0" smtClean="0">
                <a:latin typeface="Bookman Old Style" panose="02050604050505020204" pitchFamily="18" charset="0"/>
              </a:rPr>
              <a:t>-NHC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44225" y="24345900"/>
            <a:ext cx="759220" cy="914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3" name="Oval 272"/>
          <p:cNvSpPr/>
          <p:nvPr/>
        </p:nvSpPr>
        <p:spPr bwMode="auto">
          <a:xfrm>
            <a:off x="7286625" y="24450675"/>
            <a:ext cx="75922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54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4" name="Picture 273"/>
          <p:cNvPicPr>
            <a:picLocks noChangeAspect="1"/>
          </p:cNvPicPr>
          <p:nvPr/>
        </p:nvPicPr>
        <p:blipFill rotWithShape="1">
          <a:blip r:embed="rId8"/>
          <a:srcRect l="50000" t="15388" r="7235" b="51540"/>
          <a:stretch/>
        </p:blipFill>
        <p:spPr>
          <a:xfrm>
            <a:off x="24511714" y="13877373"/>
            <a:ext cx="2508608" cy="18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54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54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9381</TotalTime>
  <Words>961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MPI</dc:creator>
  <cp:lastModifiedBy>Ethel Mejia</cp:lastModifiedBy>
  <cp:revision>118</cp:revision>
  <cp:lastPrinted>2014-07-22T10:55:36Z</cp:lastPrinted>
  <dcterms:created xsi:type="dcterms:W3CDTF">2007-04-23T08:23:28Z</dcterms:created>
  <dcterms:modified xsi:type="dcterms:W3CDTF">2015-01-22T22:56:35Z</dcterms:modified>
</cp:coreProperties>
</file>