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10"/>
    <a:srgbClr val="00D014"/>
    <a:srgbClr val="FF0909"/>
    <a:srgbClr val="FF0000"/>
    <a:srgbClr val="009900"/>
    <a:srgbClr val="800080"/>
    <a:srgbClr val="0000FF"/>
    <a:srgbClr val="00CC00"/>
    <a:srgbClr val="00FF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7278" y="-1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hatoya\Desktop\N2S2%20Structures\NiN2S2%20N-S%20distance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“Clothespin” Effect of Ni</a:t>
            </a:r>
            <a:r>
              <a:rPr lang="en-US" sz="2800" baseline="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baseline="0" dirty="0" smtClean="0"/>
              <a:t>S</a:t>
            </a:r>
            <a:r>
              <a:rPr lang="en-US" sz="2800" b="1" i="0" u="none" strike="noStrike" baseline="-25000" dirty="0" smtClean="0"/>
              <a:t>2</a:t>
            </a:r>
            <a:r>
              <a:rPr lang="en-US" sz="2800" baseline="0" dirty="0" smtClean="0"/>
              <a:t> </a:t>
            </a:r>
            <a:r>
              <a:rPr lang="en-US" sz="2800" baseline="0" dirty="0"/>
              <a:t>Complexes</a:t>
            </a:r>
            <a:endParaRPr lang="en-US" sz="28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Sheet1!$P$1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C00000"/>
              </a:solidFill>
              <a:ln w="12700">
                <a:solidFill>
                  <a:schemeClr val="tx1"/>
                </a:solidFill>
              </a:ln>
            </c:spPr>
          </c:marker>
          <c:trendline>
            <c:spPr>
              <a:ln w="19050" cap="rnd">
                <a:headEnd type="arrow"/>
                <a:tailEnd type="none"/>
              </a:ln>
            </c:spPr>
            <c:trendlineType val="linear"/>
            <c:dispRSqr val="1"/>
            <c:dispEq val="1"/>
            <c:trendlineLbl>
              <c:layout>
                <c:manualLayout>
                  <c:x val="-0.56751463759337795"/>
                  <c:y val="-6.5828833895763064E-2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</c:trendlineLbl>
          </c:trendline>
          <c:xVal>
            <c:numRef>
              <c:f>Sheet1!$O$2:$O$39</c:f>
              <c:numCache>
                <c:formatCode>General</c:formatCode>
                <c:ptCount val="38"/>
                <c:pt idx="17">
                  <c:v>2.5739999999999998</c:v>
                </c:pt>
                <c:pt idx="18">
                  <c:v>2.59</c:v>
                </c:pt>
                <c:pt idx="19">
                  <c:v>2.621</c:v>
                </c:pt>
                <c:pt idx="20">
                  <c:v>2.5189999999999997</c:v>
                </c:pt>
                <c:pt idx="21">
                  <c:v>2.4909999999999997</c:v>
                </c:pt>
                <c:pt idx="22">
                  <c:v>2.8549999999999978</c:v>
                </c:pt>
                <c:pt idx="23">
                  <c:v>2.6789999999999998</c:v>
                </c:pt>
                <c:pt idx="24">
                  <c:v>2.5259999999999998</c:v>
                </c:pt>
                <c:pt idx="25">
                  <c:v>2.6829999999999998</c:v>
                </c:pt>
                <c:pt idx="26">
                  <c:v>2.698</c:v>
                </c:pt>
                <c:pt idx="27">
                  <c:v>2.8309999999999977</c:v>
                </c:pt>
                <c:pt idx="28">
                  <c:v>2.5579999999999998</c:v>
                </c:pt>
                <c:pt idx="29">
                  <c:v>2.6339999999999999</c:v>
                </c:pt>
                <c:pt idx="30">
                  <c:v>3.0059999999999998</c:v>
                </c:pt>
                <c:pt idx="31">
                  <c:v>2.9470000000000001</c:v>
                </c:pt>
                <c:pt idx="32">
                  <c:v>3.0470000000000002</c:v>
                </c:pt>
                <c:pt idx="33">
                  <c:v>2.5569999999999977</c:v>
                </c:pt>
                <c:pt idx="34">
                  <c:v>2.7840000000000011</c:v>
                </c:pt>
                <c:pt idx="35">
                  <c:v>2.7280000000000002</c:v>
                </c:pt>
                <c:pt idx="36">
                  <c:v>2.698</c:v>
                </c:pt>
                <c:pt idx="37">
                  <c:v>2.5270000000000001</c:v>
                </c:pt>
              </c:numCache>
            </c:numRef>
          </c:xVal>
          <c:yVal>
            <c:numRef>
              <c:f>Sheet1!$P$2:$P$39</c:f>
              <c:numCache>
                <c:formatCode>General</c:formatCode>
                <c:ptCount val="38"/>
                <c:pt idx="17">
                  <c:v>3.21</c:v>
                </c:pt>
                <c:pt idx="18">
                  <c:v>3.2103999999999999</c:v>
                </c:pt>
                <c:pt idx="19">
                  <c:v>3.2440000000000002</c:v>
                </c:pt>
                <c:pt idx="20">
                  <c:v>3.3129999999999975</c:v>
                </c:pt>
                <c:pt idx="21">
                  <c:v>3.3221999999999987</c:v>
                </c:pt>
                <c:pt idx="22">
                  <c:v>3.0070000000000001</c:v>
                </c:pt>
                <c:pt idx="23">
                  <c:v>3.15</c:v>
                </c:pt>
                <c:pt idx="24">
                  <c:v>3.3189999999999977</c:v>
                </c:pt>
                <c:pt idx="25">
                  <c:v>3.2269999999999999</c:v>
                </c:pt>
                <c:pt idx="26">
                  <c:v>3.181</c:v>
                </c:pt>
                <c:pt idx="27">
                  <c:v>3.0109999999999997</c:v>
                </c:pt>
                <c:pt idx="28">
                  <c:v>3.2290000000000001</c:v>
                </c:pt>
                <c:pt idx="29">
                  <c:v>3.161</c:v>
                </c:pt>
                <c:pt idx="30">
                  <c:v>2.9489999999999998</c:v>
                </c:pt>
                <c:pt idx="31">
                  <c:v>2.9817</c:v>
                </c:pt>
                <c:pt idx="32">
                  <c:v>2.9150999999999971</c:v>
                </c:pt>
                <c:pt idx="33">
                  <c:v>3.202</c:v>
                </c:pt>
                <c:pt idx="34">
                  <c:v>3.0359999999999987</c:v>
                </c:pt>
                <c:pt idx="35">
                  <c:v>3.157</c:v>
                </c:pt>
                <c:pt idx="36">
                  <c:v>3.173</c:v>
                </c:pt>
                <c:pt idx="37">
                  <c:v>3.2761</c:v>
                </c:pt>
              </c:numCache>
            </c:numRef>
          </c:yVal>
        </c:ser>
        <c:axId val="88743936"/>
        <c:axId val="88745856"/>
      </c:scatterChart>
      <c:valAx>
        <c:axId val="88743936"/>
        <c:scaling>
          <c:orientation val="minMax"/>
          <c:max val="3.1"/>
          <c:min val="2.5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N---N Distance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88745856"/>
        <c:crosses val="autoZero"/>
        <c:crossBetween val="midCat"/>
      </c:valAx>
      <c:valAx>
        <c:axId val="88745856"/>
        <c:scaling>
          <c:orientation val="minMax"/>
          <c:max val="3.4"/>
          <c:min val="2.8"/>
        </c:scaling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S---S Distance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88743936"/>
        <c:crosses val="autoZero"/>
        <c:crossBetween val="midCat"/>
        <c:majorUnit val="0.1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6380200" y="6324600"/>
            <a:ext cx="45422823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05" y="6324600"/>
            <a:ext cx="135552177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03" y="36865560"/>
            <a:ext cx="90487497" cy="104279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15522" y="36865560"/>
            <a:ext cx="90487503" cy="104279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3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3" cy="18966182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0640"/>
            <a:ext cx="14439903" cy="557784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8483"/>
            <a:ext cx="14439903" cy="225171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2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2"/>
            <a:ext cx="26334720" cy="386333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DAA2-1202-45C2-861C-D3AAB478D70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0DC4-C41F-425E-9708-4B6383754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84604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4284604" rtl="0" eaLnBrk="1" latinLnBrk="0" hangingPunct="1">
        <a:spcBef>
          <a:spcPct val="20000"/>
        </a:spcBef>
        <a:buFont typeface="Arial" pitchFamily="34" charset="0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4284604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4284604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4284604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9" Type="http://schemas.openxmlformats.org/officeDocument/2006/relationships/image" Target="../media/image41.png"/><Relationship Id="rId21" Type="http://schemas.openxmlformats.org/officeDocument/2006/relationships/image" Target="../media/image25.png"/><Relationship Id="rId34" Type="http://schemas.openxmlformats.org/officeDocument/2006/relationships/oleObject" Target="../embeddings/oleObject4.bin"/><Relationship Id="rId42" Type="http://schemas.openxmlformats.org/officeDocument/2006/relationships/image" Target="../media/image44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chart" Target="../charts/chart1.xml"/><Relationship Id="rId63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2.png"/><Relationship Id="rId41" Type="http://schemas.openxmlformats.org/officeDocument/2006/relationships/image" Target="../media/image43.png"/><Relationship Id="rId54" Type="http://schemas.openxmlformats.org/officeDocument/2006/relationships/oleObject" Target="../embeddings/oleObject6.bin"/><Relationship Id="rId62" Type="http://schemas.openxmlformats.org/officeDocument/2006/relationships/image" Target="../media/image5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oleObject" Target="../embeddings/oleObject5.bin"/><Relationship Id="rId53" Type="http://schemas.openxmlformats.org/officeDocument/2006/relationships/image" Target="../media/image54.png"/><Relationship Id="rId58" Type="http://schemas.openxmlformats.org/officeDocument/2006/relationships/image" Target="../media/image5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31.png"/><Relationship Id="rId36" Type="http://schemas.openxmlformats.org/officeDocument/2006/relationships/image" Target="../media/image38.png"/><Relationship Id="rId49" Type="http://schemas.openxmlformats.org/officeDocument/2006/relationships/image" Target="../media/image50.png"/><Relationship Id="rId57" Type="http://schemas.openxmlformats.org/officeDocument/2006/relationships/oleObject" Target="../embeddings/oleObject7.bin"/><Relationship Id="rId61" Type="http://schemas.openxmlformats.org/officeDocument/2006/relationships/image" Target="../media/image58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4" Type="http://schemas.openxmlformats.org/officeDocument/2006/relationships/image" Target="../media/image46.png"/><Relationship Id="rId52" Type="http://schemas.openxmlformats.org/officeDocument/2006/relationships/image" Target="../media/image53.png"/><Relationship Id="rId60" Type="http://schemas.openxmlformats.org/officeDocument/2006/relationships/oleObject" Target="../embeddings/oleObject8.bin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49.png"/><Relationship Id="rId56" Type="http://schemas.openxmlformats.org/officeDocument/2006/relationships/image" Target="../media/image55.jpeg"/><Relationship Id="rId8" Type="http://schemas.openxmlformats.org/officeDocument/2006/relationships/image" Target="../media/image13.png"/><Relationship Id="rId51" Type="http://schemas.openxmlformats.org/officeDocument/2006/relationships/image" Target="../media/image52.png"/><Relationship Id="rId3" Type="http://schemas.openxmlformats.org/officeDocument/2006/relationships/oleObject" Target="../embeddings/oleObject1.bin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0.png"/><Relationship Id="rId46" Type="http://schemas.openxmlformats.org/officeDocument/2006/relationships/image" Target="../media/image47.png"/><Relationship Id="rId5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 txBox="1">
            <a:spLocks/>
          </p:cNvSpPr>
          <p:nvPr/>
        </p:nvSpPr>
        <p:spPr>
          <a:xfrm>
            <a:off x="762000" y="5410200"/>
            <a:ext cx="14173200" cy="10591800"/>
          </a:xfrm>
          <a:prstGeom prst="rect">
            <a:avLst/>
          </a:prstGeom>
          <a:ln w="38100">
            <a:noFill/>
            <a:prstDash val="sysDash"/>
          </a:ln>
        </p:spPr>
        <p:txBody>
          <a:bodyPr vert="horz" lIns="365760" tIns="214230" rIns="365760" bIns="214230" rtlCol="0" anchor="ctr">
            <a:noAutofit/>
          </a:bodyPr>
          <a:lstStyle/>
          <a:p>
            <a:pPr algn="just"/>
            <a:r>
              <a:rPr lang="en-US" sz="2800" b="1" dirty="0" smtClean="0">
                <a:cs typeface="Arial" pitchFamily="34" charset="0"/>
              </a:rPr>
              <a:t>Overview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A comprehensive investigation has explored the ability of 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complexes to function as versatile ligands in the formation and selective synthesis of poly-nuclear clusters. Much of the </a:t>
            </a:r>
            <a:r>
              <a:rPr lang="en-US" sz="2800" dirty="0" err="1" smtClean="0">
                <a:cs typeface="Arial" pitchFamily="34" charset="0"/>
              </a:rPr>
              <a:t>inspriration</a:t>
            </a:r>
            <a:r>
              <a:rPr lang="en-US" sz="2800" dirty="0" smtClean="0">
                <a:cs typeface="Arial" pitchFamily="34" charset="0"/>
              </a:rPr>
              <a:t> and driving force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into the continued synthesis of 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complexes and their use as metalloligands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comes from the biological systems of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Acetyl-</a:t>
            </a:r>
            <a:r>
              <a:rPr lang="en-US" sz="2800" dirty="0" err="1" smtClean="0">
                <a:cs typeface="Arial" pitchFamily="34" charset="0"/>
              </a:rPr>
              <a:t>CoA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Synthase</a:t>
            </a:r>
            <a:r>
              <a:rPr lang="en-US" sz="2800" dirty="0" smtClean="0">
                <a:cs typeface="Arial" pitchFamily="34" charset="0"/>
              </a:rPr>
              <a:t> (ACS) and [</a:t>
            </a:r>
            <a:r>
              <a:rPr lang="en-US" sz="2800" dirty="0" err="1" smtClean="0">
                <a:cs typeface="Arial" pitchFamily="34" charset="0"/>
              </a:rPr>
              <a:t>NiFe</a:t>
            </a:r>
            <a:r>
              <a:rPr lang="en-US" sz="2800" dirty="0" smtClean="0">
                <a:cs typeface="Arial" pitchFamily="34" charset="0"/>
              </a:rPr>
              <a:t>]-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hydrogenase, see inset. A structural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analysis of the basic 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complexes as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prospective ligands find 1) a large number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of </a:t>
            </a:r>
            <a:r>
              <a:rPr lang="en-US" sz="2800" dirty="0" err="1" smtClean="0">
                <a:cs typeface="Arial" pitchFamily="34" charset="0"/>
              </a:rPr>
              <a:t>cis-dithiolates</a:t>
            </a:r>
            <a:r>
              <a:rPr lang="en-US" sz="2800" dirty="0" smtClean="0">
                <a:cs typeface="Arial" pitchFamily="34" charset="0"/>
              </a:rPr>
              <a:t> in contiguous S-N-N-S square planar forms with potential as mono- or bidentate binding; and 2) a broad scope of modifications so as to tailor charge and S-donor ability of this new class of ligands. Examples are shown below.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           As a bidentate ligand, the strained 4-membered M-(S)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-M’ rings lead to ring opening in the presence of an external ligand such as added CO to the W(CO)</a:t>
            </a:r>
            <a:r>
              <a:rPr lang="en-US" sz="2800" baseline="-25000" dirty="0" smtClean="0">
                <a:cs typeface="Arial" pitchFamily="34" charset="0"/>
              </a:rPr>
              <a:t>4</a:t>
            </a:r>
            <a:r>
              <a:rPr lang="en-US" sz="2800" dirty="0" smtClean="0">
                <a:cs typeface="Arial" pitchFamily="34" charset="0"/>
              </a:rPr>
              <a:t> adducts. The subsequent stability of 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•W(CO)</a:t>
            </a:r>
            <a:r>
              <a:rPr lang="en-US" sz="2800" baseline="-25000" dirty="0" smtClean="0">
                <a:cs typeface="Arial" pitchFamily="34" charset="0"/>
              </a:rPr>
              <a:t>5</a:t>
            </a:r>
            <a:r>
              <a:rPr lang="en-US" sz="2800" dirty="0" smtClean="0">
                <a:cs typeface="Arial" pitchFamily="34" charset="0"/>
              </a:rPr>
              <a:t> defines the 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as “hemi-labile ligands”. A functional example is a Ni(N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)Pd(CH</a:t>
            </a:r>
            <a:r>
              <a:rPr lang="en-US" sz="2800" baseline="-25000" dirty="0" smtClean="0">
                <a:cs typeface="Arial" pitchFamily="34" charset="0"/>
              </a:rPr>
              <a:t>3</a:t>
            </a:r>
            <a:r>
              <a:rPr lang="en-US" sz="2800" dirty="0" smtClean="0">
                <a:cs typeface="Arial" pitchFamily="34" charset="0"/>
              </a:rPr>
              <a:t>)(</a:t>
            </a:r>
            <a:r>
              <a:rPr lang="en-US" sz="2800" dirty="0" err="1" smtClean="0">
                <a:cs typeface="Arial" pitchFamily="34" charset="0"/>
              </a:rPr>
              <a:t>Cl</a:t>
            </a:r>
            <a:r>
              <a:rPr lang="en-US" sz="2800" dirty="0" smtClean="0">
                <a:cs typeface="Arial" pitchFamily="34" charset="0"/>
              </a:rPr>
              <a:t>) complex which demonstrated faster CO binding and olefin insertion rates than traditional </a:t>
            </a:r>
            <a:r>
              <a:rPr lang="en-US" sz="2800" dirty="0" err="1" smtClean="0">
                <a:cs typeface="Arial" pitchFamily="34" charset="0"/>
              </a:rPr>
              <a:t>diphosphine</a:t>
            </a:r>
            <a:r>
              <a:rPr lang="en-US" sz="2800" dirty="0" smtClean="0">
                <a:cs typeface="Arial" pitchFamily="34" charset="0"/>
              </a:rPr>
              <a:t> and </a:t>
            </a:r>
            <a:r>
              <a:rPr lang="en-US" sz="2800" dirty="0" err="1" smtClean="0">
                <a:cs typeface="Arial" pitchFamily="34" charset="0"/>
              </a:rPr>
              <a:t>diimine</a:t>
            </a:r>
            <a:r>
              <a:rPr lang="en-US" sz="2800" dirty="0" smtClean="0">
                <a:cs typeface="Arial" pitchFamily="34" charset="0"/>
              </a:rPr>
              <a:t> Pd catalyst systems during polymerization reactions due to the increase electron donation from the thiolates to the Pd center. </a:t>
            </a:r>
          </a:p>
          <a:p>
            <a:pPr algn="just"/>
            <a:r>
              <a:rPr lang="en-US" sz="2800" dirty="0" smtClean="0">
                <a:cs typeface="Arial" pitchFamily="34" charset="0"/>
              </a:rPr>
              <a:t>           The </a:t>
            </a:r>
            <a:r>
              <a:rPr lang="en-US" sz="2800" b="1" dirty="0" smtClean="0">
                <a:cs typeface="Arial" pitchFamily="34" charset="0"/>
                <a:sym typeface="Symbol"/>
              </a:rPr>
              <a:t></a:t>
            </a:r>
            <a:r>
              <a:rPr lang="en-US" sz="2800" dirty="0" smtClean="0">
                <a:cs typeface="Arial" pitchFamily="34" charset="0"/>
              </a:rPr>
              <a:t>S—M—S of 80</a:t>
            </a:r>
            <a:r>
              <a:rPr lang="en-US" sz="2800" baseline="30000" dirty="0" smtClean="0">
                <a:cs typeface="Arial" pitchFamily="34" charset="0"/>
              </a:rPr>
              <a:t>o</a:t>
            </a:r>
            <a:r>
              <a:rPr lang="en-US" sz="2800" dirty="0" smtClean="0">
                <a:cs typeface="Arial" pitchFamily="34" charset="0"/>
              </a:rPr>
              <a:t> - 100</a:t>
            </a:r>
            <a:r>
              <a:rPr lang="en-US" sz="2800" baseline="30000" dirty="0" smtClean="0">
                <a:cs typeface="Arial" pitchFamily="34" charset="0"/>
              </a:rPr>
              <a:t>o</a:t>
            </a:r>
            <a:r>
              <a:rPr lang="en-US" sz="2800" dirty="0" smtClean="0">
                <a:cs typeface="Arial" pitchFamily="34" charset="0"/>
              </a:rPr>
              <a:t> and S----S distance of ~3 Å of the 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complexes predispose them for bi-nucleation. The data-mining, structure search yielded three categories of the bridging bidentate ligand derivatives in the form of  C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propellers, and C</a:t>
            </a:r>
            <a:r>
              <a:rPr lang="en-US" sz="2800" baseline="-25000" dirty="0" smtClean="0">
                <a:cs typeface="Arial" pitchFamily="34" charset="0"/>
              </a:rPr>
              <a:t>3</a:t>
            </a:r>
            <a:r>
              <a:rPr lang="en-US" sz="2800" dirty="0" smtClean="0">
                <a:cs typeface="Arial" pitchFamily="34" charset="0"/>
              </a:rPr>
              <a:t> or C</a:t>
            </a:r>
            <a:r>
              <a:rPr lang="en-US" sz="2800" baseline="-25000" dirty="0" smtClean="0">
                <a:cs typeface="Arial" pitchFamily="34" charset="0"/>
              </a:rPr>
              <a:t>4</a:t>
            </a:r>
            <a:r>
              <a:rPr lang="en-US" sz="2800" dirty="0" smtClean="0">
                <a:cs typeface="Arial" pitchFamily="34" charset="0"/>
              </a:rPr>
              <a:t> paddlewheels of formula [MN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]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M’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, [MN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]</a:t>
            </a:r>
            <a:r>
              <a:rPr lang="en-US" sz="2800" baseline="-25000" dirty="0" smtClean="0">
                <a:cs typeface="Arial" pitchFamily="34" charset="0"/>
              </a:rPr>
              <a:t>3</a:t>
            </a:r>
            <a:r>
              <a:rPr lang="en-US" sz="2800" dirty="0" smtClean="0">
                <a:cs typeface="Arial" pitchFamily="34" charset="0"/>
              </a:rPr>
              <a:t>M’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, and [MN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S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]</a:t>
            </a:r>
            <a:r>
              <a:rPr lang="en-US" sz="2800" baseline="-25000" dirty="0" smtClean="0">
                <a:cs typeface="Arial" pitchFamily="34" charset="0"/>
              </a:rPr>
              <a:t>4</a:t>
            </a:r>
            <a:r>
              <a:rPr lang="en-US" sz="2800" dirty="0" smtClean="0">
                <a:cs typeface="Arial" pitchFamily="34" charset="0"/>
              </a:rPr>
              <a:t>M’</a:t>
            </a:r>
            <a:r>
              <a:rPr lang="en-US" sz="2800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, respectively. Overall the data search has yielded upwards of 300 structures whose metric parameters have been analyzed in total, permitting the first categorization of this unique class of ligands.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62000" y="5334000"/>
            <a:ext cx="42367200" cy="273558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806950"/>
            <a:endParaRPr lang="en-US">
              <a:solidFill>
                <a:srgbClr val="CC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76200"/>
            <a:ext cx="40005000" cy="28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806950">
              <a:spcBef>
                <a:spcPct val="50000"/>
              </a:spcBef>
            </a:pPr>
            <a:r>
              <a:rPr lang="en-US" sz="8000" b="1" dirty="0" err="1" smtClean="0">
                <a:solidFill>
                  <a:srgbClr val="000000"/>
                </a:solidFill>
                <a:cs typeface="Times New Roman" pitchFamily="18" charset="0"/>
              </a:rPr>
              <a:t>Metallodithiolates</a:t>
            </a:r>
            <a:r>
              <a:rPr lang="en-US" sz="8000" b="1" dirty="0" smtClean="0">
                <a:solidFill>
                  <a:srgbClr val="000000"/>
                </a:solidFill>
                <a:cs typeface="Times New Roman" pitchFamily="18" charset="0"/>
              </a:rPr>
              <a:t> as Ligands in the Assembly of Poly-nuclear Complexes</a:t>
            </a:r>
            <a:endParaRPr lang="en-US" sz="80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4806950">
              <a:spcBef>
                <a:spcPct val="50000"/>
              </a:spcBef>
            </a:pPr>
            <a:r>
              <a:rPr lang="en-US" sz="6500" b="1" dirty="0">
                <a:solidFill>
                  <a:srgbClr val="000000"/>
                </a:solidFill>
                <a:cs typeface="Times New Roman" pitchFamily="18" charset="0"/>
              </a:rPr>
              <a:t>A Bioinorganic Approach to Thiolate Reactivity and </a:t>
            </a:r>
            <a:r>
              <a:rPr lang="en-US" sz="6500" b="1" dirty="0" smtClean="0">
                <a:solidFill>
                  <a:srgbClr val="000000"/>
                </a:solidFill>
                <a:cs typeface="Times New Roman" pitchFamily="18" charset="0"/>
              </a:rPr>
              <a:t>Coordination Chemistry</a:t>
            </a:r>
            <a:endParaRPr lang="en-US" sz="6500" b="1" baseline="-30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114800" y="3124200"/>
            <a:ext cx="3566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52600" y="3429000"/>
            <a:ext cx="40233600" cy="180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806950">
              <a:lnSpc>
                <a:spcPct val="65000"/>
              </a:lnSpc>
              <a:spcBef>
                <a:spcPct val="50000"/>
              </a:spcBef>
            </a:pPr>
            <a:r>
              <a:rPr lang="en-US" sz="6000" b="1" dirty="0" smtClean="0"/>
              <a:t>Jason A. Denny</a:t>
            </a:r>
            <a:r>
              <a:rPr lang="en-US" sz="6000" dirty="0" smtClean="0"/>
              <a:t>, Marcetta </a:t>
            </a:r>
            <a:r>
              <a:rPr lang="en-US" sz="6000" dirty="0"/>
              <a:t>Y. Darensbourg</a:t>
            </a:r>
          </a:p>
          <a:p>
            <a:pPr algn="ctr" defTabSz="4806950">
              <a:lnSpc>
                <a:spcPct val="65000"/>
              </a:lnSpc>
              <a:spcBef>
                <a:spcPct val="50000"/>
              </a:spcBef>
            </a:pPr>
            <a:r>
              <a:rPr lang="en-US" sz="6000" dirty="0"/>
              <a:t>Texas A&amp;M University, College Station, TX 77843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16056114"/>
            <a:ext cx="140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Examples of NiN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Complexes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956000" y="14630400"/>
            <a:ext cx="140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[M(N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M’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Paddlewheel Complexes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813000" y="28270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148"/>
          <p:cNvSpPr txBox="1">
            <a:spLocks noChangeArrowheads="1"/>
          </p:cNvSpPr>
          <p:nvPr/>
        </p:nvSpPr>
        <p:spPr bwMode="auto">
          <a:xfrm>
            <a:off x="27813000" y="28957250"/>
            <a:ext cx="6934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806950">
              <a:spcBef>
                <a:spcPts val="6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MYD Research Group</a:t>
            </a:r>
          </a:p>
          <a:p>
            <a:pPr algn="ctr" defTabSz="4806950">
              <a:spcBef>
                <a:spcPts val="6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National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Science Foundation</a:t>
            </a:r>
          </a:p>
          <a:p>
            <a:pPr algn="ctr" defTabSz="4806950">
              <a:spcBef>
                <a:spcPts val="6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Robert A. Welch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Foundation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956000" y="5410200"/>
            <a:ext cx="14097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[M(N</a:t>
            </a:r>
            <a:r>
              <a:rPr lang="en-US" sz="4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en-US" sz="4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M’</a:t>
            </a:r>
            <a:r>
              <a:rPr lang="en-US" sz="4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4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Paddlewheel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Complexes</a:t>
            </a:r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29718000" y="15644331"/>
            <a:ext cx="8313334" cy="8053869"/>
            <a:chOff x="1219200" y="228600"/>
            <a:chExt cx="6422629" cy="6222173"/>
          </a:xfrm>
        </p:grpSpPr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3045391" y="2133296"/>
            <a:ext cx="2815939" cy="2731313"/>
          </p:xfrm>
          <a:graphic>
            <a:graphicData uri="http://schemas.openxmlformats.org/presentationml/2006/ole">
              <p:oleObj spid="_x0000_s1040" name="CS ChemDraw Drawing" r:id="rId3" imgW="2816023" imgH="2730648" progId="ChemDraw.Document.6.0">
                <p:embed/>
              </p:oleObj>
            </a:graphicData>
          </a:graphic>
        </p:graphicFrame>
        <p:pic>
          <p:nvPicPr>
            <p:cNvPr id="73" name="Picture 72" descr="UJUYUT.png"/>
            <p:cNvPicPr>
              <a:picLocks noChangeAspect="1"/>
            </p:cNvPicPr>
            <p:nvPr/>
          </p:nvPicPr>
          <p:blipFill>
            <a:blip r:embed="rId4" cstate="print"/>
            <a:srcRect l="43333" r="7500"/>
            <a:stretch>
              <a:fillRect/>
            </a:stretch>
          </p:blipFill>
          <p:spPr>
            <a:xfrm>
              <a:off x="5924278" y="3040559"/>
              <a:ext cx="1695722" cy="182880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458612" y="2354759"/>
              <a:ext cx="935694" cy="64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988441" y="4378933"/>
              <a:ext cx="653388" cy="64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Pd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3</a:t>
              </a:r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11190" y="5732938"/>
              <a:ext cx="1371600" cy="64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N/A</a:t>
              </a:r>
              <a:endParaRPr lang="en-US" sz="1600" baseline="-25000" dirty="0" smtClean="0"/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886201" y="5783758"/>
              <a:ext cx="1371600" cy="64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379002" y="4259759"/>
              <a:ext cx="1371600" cy="64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632075" y="2500664"/>
              <a:ext cx="1371600" cy="64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00600" y="1287959"/>
              <a:ext cx="1371600" cy="64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pic>
          <p:nvPicPr>
            <p:cNvPr id="101" name="Picture 100" descr="YAPROX-2.png"/>
            <p:cNvPicPr>
              <a:picLocks noChangeAspect="1"/>
            </p:cNvPicPr>
            <p:nvPr/>
          </p:nvPicPr>
          <p:blipFill>
            <a:blip r:embed="rId5" cstate="print"/>
            <a:srcRect l="26667" r="28333" b="7277"/>
            <a:stretch>
              <a:fillRect/>
            </a:stretch>
          </p:blipFill>
          <p:spPr>
            <a:xfrm>
              <a:off x="1678983" y="1066800"/>
              <a:ext cx="1673817" cy="1828800"/>
            </a:xfrm>
            <a:prstGeom prst="rect">
              <a:avLst/>
            </a:prstGeom>
          </p:spPr>
        </p:pic>
        <p:pic>
          <p:nvPicPr>
            <p:cNvPr id="102" name="Picture 101" descr="YAPRIR-2.png"/>
            <p:cNvPicPr>
              <a:picLocks noChangeAspect="1"/>
            </p:cNvPicPr>
            <p:nvPr/>
          </p:nvPicPr>
          <p:blipFill>
            <a:blip r:embed="rId6" cstate="print"/>
            <a:srcRect l="24167" r="27500" b="5705"/>
            <a:stretch>
              <a:fillRect/>
            </a:stretch>
          </p:blipFill>
          <p:spPr>
            <a:xfrm>
              <a:off x="1219200" y="3048000"/>
              <a:ext cx="1767840" cy="1828800"/>
            </a:xfrm>
            <a:prstGeom prst="rect">
              <a:avLst/>
            </a:prstGeom>
          </p:spPr>
        </p:pic>
        <p:pic>
          <p:nvPicPr>
            <p:cNvPr id="103" name="Picture 102" descr="UJUYON-2.png"/>
            <p:cNvPicPr>
              <a:picLocks noChangeAspect="1"/>
            </p:cNvPicPr>
            <p:nvPr/>
          </p:nvPicPr>
          <p:blipFill>
            <a:blip r:embed="rId7" cstate="print"/>
            <a:srcRect l="24167" r="24167"/>
            <a:stretch>
              <a:fillRect/>
            </a:stretch>
          </p:blipFill>
          <p:spPr>
            <a:xfrm>
              <a:off x="2713855" y="4621973"/>
              <a:ext cx="1781945" cy="1828800"/>
            </a:xfrm>
            <a:prstGeom prst="rect">
              <a:avLst/>
            </a:prstGeom>
          </p:spPr>
        </p:pic>
        <p:pic>
          <p:nvPicPr>
            <p:cNvPr id="104" name="Picture 103" descr="WARKIK-2.png"/>
            <p:cNvPicPr>
              <a:picLocks noChangeAspect="1"/>
            </p:cNvPicPr>
            <p:nvPr/>
          </p:nvPicPr>
          <p:blipFill>
            <a:blip r:embed="rId8" cstate="print"/>
            <a:srcRect l="35000" t="16997" r="21667" b="2853"/>
            <a:stretch>
              <a:fillRect/>
            </a:stretch>
          </p:blipFill>
          <p:spPr>
            <a:xfrm>
              <a:off x="4724400" y="4572000"/>
              <a:ext cx="1864659" cy="1828800"/>
            </a:xfrm>
            <a:prstGeom prst="rect">
              <a:avLst/>
            </a:prstGeom>
          </p:spPr>
        </p:pic>
        <p:pic>
          <p:nvPicPr>
            <p:cNvPr id="105" name="Picture 104" descr="EROPOQ-2.png"/>
            <p:cNvPicPr>
              <a:picLocks noChangeAspect="1"/>
            </p:cNvPicPr>
            <p:nvPr/>
          </p:nvPicPr>
          <p:blipFill>
            <a:blip r:embed="rId9" cstate="print"/>
            <a:srcRect l="23333" r="25833" b="2853"/>
            <a:stretch>
              <a:fillRect/>
            </a:stretch>
          </p:blipFill>
          <p:spPr>
            <a:xfrm>
              <a:off x="5662916" y="914400"/>
              <a:ext cx="1804684" cy="1828800"/>
            </a:xfrm>
            <a:prstGeom prst="rect">
              <a:avLst/>
            </a:prstGeom>
          </p:spPr>
        </p:pic>
        <p:pic>
          <p:nvPicPr>
            <p:cNvPr id="106" name="Picture 105" descr="YEQHOS-2.png"/>
            <p:cNvPicPr>
              <a:picLocks noChangeAspect="1"/>
            </p:cNvPicPr>
            <p:nvPr/>
          </p:nvPicPr>
          <p:blipFill>
            <a:blip r:embed="rId10" cstate="print"/>
            <a:srcRect l="25833" t="4424" r="25833" b="4424"/>
            <a:stretch>
              <a:fillRect/>
            </a:stretch>
          </p:blipFill>
          <p:spPr>
            <a:xfrm>
              <a:off x="3352800" y="228600"/>
              <a:ext cx="1828800" cy="1828800"/>
            </a:xfrm>
            <a:prstGeom prst="rect">
              <a:avLst/>
            </a:prstGeom>
          </p:spPr>
        </p:pic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31470600" y="6324600"/>
            <a:ext cx="9296400" cy="8153401"/>
            <a:chOff x="1303863" y="705103"/>
            <a:chExt cx="6598826" cy="5787494"/>
          </a:xfrm>
        </p:grpSpPr>
        <p:pic>
          <p:nvPicPr>
            <p:cNvPr id="108" name="Picture 107" descr="IJOHOE-2.png"/>
            <p:cNvPicPr>
              <a:picLocks noChangeAspect="1"/>
            </p:cNvPicPr>
            <p:nvPr/>
          </p:nvPicPr>
          <p:blipFill>
            <a:blip r:embed="rId11" cstate="print"/>
            <a:srcRect l="39167" t="23283" r="25000"/>
            <a:stretch>
              <a:fillRect/>
            </a:stretch>
          </p:blipFill>
          <p:spPr>
            <a:xfrm>
              <a:off x="5348748" y="1052052"/>
              <a:ext cx="1371600" cy="1557089"/>
            </a:xfrm>
            <a:prstGeom prst="rect">
              <a:avLst/>
            </a:prstGeom>
          </p:spPr>
        </p:pic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3057525" y="2100174"/>
            <a:ext cx="2786063" cy="2800350"/>
          </p:xfrm>
          <a:graphic>
            <a:graphicData uri="http://schemas.openxmlformats.org/presentationml/2006/ole">
              <p:oleObj spid="_x0000_s1041" name="CS ChemDraw Drawing" r:id="rId12" imgW="2785520" imgH="2800831" progId="ChemDraw.Document.6.0">
                <p:embed/>
              </p:oleObj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6988289" y="3895636"/>
              <a:ext cx="914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pic>
          <p:nvPicPr>
            <p:cNvPr id="111" name="Picture 110" descr="FASVOK.png"/>
            <p:cNvPicPr>
              <a:picLocks noChangeAspect="1"/>
            </p:cNvPicPr>
            <p:nvPr/>
          </p:nvPicPr>
          <p:blipFill>
            <a:blip r:embed="rId13" cstate="print"/>
            <a:srcRect l="30833" t="17287" r="25833"/>
            <a:stretch>
              <a:fillRect/>
            </a:stretch>
          </p:blipFill>
          <p:spPr>
            <a:xfrm rot="1877091">
              <a:off x="1720470" y="2242771"/>
              <a:ext cx="1371600" cy="1388224"/>
            </a:xfrm>
            <a:prstGeom prst="rect">
              <a:avLst/>
            </a:prstGeom>
          </p:spPr>
        </p:pic>
        <p:pic>
          <p:nvPicPr>
            <p:cNvPr id="112" name="Picture 111" descr="SOJFON.png"/>
            <p:cNvPicPr>
              <a:picLocks noChangeAspect="1"/>
            </p:cNvPicPr>
            <p:nvPr/>
          </p:nvPicPr>
          <p:blipFill>
            <a:blip r:embed="rId14" cstate="print"/>
            <a:srcRect l="23333" t="4715" r="25833" b="2562"/>
            <a:stretch>
              <a:fillRect/>
            </a:stretch>
          </p:blipFill>
          <p:spPr>
            <a:xfrm>
              <a:off x="3886200" y="4953000"/>
              <a:ext cx="1371600" cy="1326629"/>
            </a:xfrm>
            <a:prstGeom prst="rect">
              <a:avLst/>
            </a:prstGeom>
          </p:spPr>
        </p:pic>
        <p:pic>
          <p:nvPicPr>
            <p:cNvPr id="113" name="Picture 112" descr="UGUWOI.png"/>
            <p:cNvPicPr>
              <a:picLocks noChangeAspect="1"/>
            </p:cNvPicPr>
            <p:nvPr/>
          </p:nvPicPr>
          <p:blipFill>
            <a:blip r:embed="rId15" cstate="print"/>
            <a:srcRect l="30833" r="20833" b="4134"/>
            <a:stretch>
              <a:fillRect/>
            </a:stretch>
          </p:blipFill>
          <p:spPr>
            <a:xfrm rot="2732646">
              <a:off x="2586256" y="959195"/>
              <a:ext cx="1371600" cy="1442545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6956311" y="2219236"/>
              <a:ext cx="838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(CH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)</a:t>
              </a:r>
              <a:r>
                <a:rPr lang="en-US" sz="1600" baseline="-25000" dirty="0" smtClean="0"/>
                <a:t>3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19800" y="838200"/>
              <a:ext cx="1371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(CH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)</a:t>
              </a:r>
              <a:r>
                <a:rPr lang="en-US" sz="1600" baseline="-25000" dirty="0" smtClean="0"/>
                <a:t>3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172200" y="5181600"/>
              <a:ext cx="1371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583894" y="6077509"/>
              <a:ext cx="1371600" cy="415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Fe(NO)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;   X = 1</a:t>
              </a:r>
              <a:endParaRPr lang="en-US" sz="16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299648" y="5582455"/>
              <a:ext cx="1371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303863" y="4191000"/>
              <a:ext cx="1371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3</a:t>
              </a:r>
              <a:endParaRPr lang="en-US" sz="1600" dirty="0" smtClean="0"/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480784" y="2755095"/>
              <a:ext cx="1371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Cu</a:t>
              </a:r>
            </a:p>
            <a:p>
              <a:r>
                <a:rPr lang="en-US" sz="1600" dirty="0" smtClean="0"/>
                <a:t>R = H</a:t>
              </a:r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127912" y="1001976"/>
              <a:ext cx="1371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Cu</a:t>
              </a:r>
            </a:p>
            <a:p>
              <a:r>
                <a:rPr lang="en-US" sz="1600" dirty="0" smtClean="0"/>
                <a:t>R = H</a:t>
              </a:r>
            </a:p>
            <a:p>
              <a:r>
                <a:rPr lang="en-US" sz="1600" dirty="0" smtClean="0"/>
                <a:t>X = Cy</a:t>
              </a:r>
              <a:endParaRPr lang="en-US" sz="16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572000" y="705103"/>
              <a:ext cx="1371600" cy="415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 = Ni</a:t>
              </a:r>
            </a:p>
            <a:p>
              <a:r>
                <a:rPr lang="en-US" sz="1600" dirty="0" smtClean="0"/>
                <a:t>R = H;   X = Cy</a:t>
              </a:r>
              <a:endParaRPr lang="en-US" sz="1600" dirty="0"/>
            </a:p>
          </p:txBody>
        </p:sp>
        <p:pic>
          <p:nvPicPr>
            <p:cNvPr id="123" name="Picture 122" descr="GUZCAF-2.png"/>
            <p:cNvPicPr>
              <a:picLocks noChangeAspect="1"/>
            </p:cNvPicPr>
            <p:nvPr/>
          </p:nvPicPr>
          <p:blipFill>
            <a:blip r:embed="rId16" cstate="print"/>
            <a:srcRect l="43333" t="20140" r="16667" b="2853"/>
            <a:stretch>
              <a:fillRect/>
            </a:stretch>
          </p:blipFill>
          <p:spPr>
            <a:xfrm rot="21236934">
              <a:off x="1714423" y="3617838"/>
              <a:ext cx="1371600" cy="1400175"/>
            </a:xfrm>
            <a:prstGeom prst="rect">
              <a:avLst/>
            </a:prstGeom>
          </p:spPr>
        </p:pic>
        <p:pic>
          <p:nvPicPr>
            <p:cNvPr id="124" name="Picture 123" descr="FIYLOP-2.png"/>
            <p:cNvPicPr>
              <a:picLocks noChangeAspect="1"/>
            </p:cNvPicPr>
            <p:nvPr/>
          </p:nvPicPr>
          <p:blipFill>
            <a:blip r:embed="rId17" cstate="print"/>
            <a:srcRect l="26667" t="16997" r="30000"/>
            <a:stretch>
              <a:fillRect/>
            </a:stretch>
          </p:blipFill>
          <p:spPr>
            <a:xfrm rot="20944808">
              <a:off x="2547466" y="4757302"/>
              <a:ext cx="1371600" cy="1393100"/>
            </a:xfrm>
            <a:prstGeom prst="rect">
              <a:avLst/>
            </a:prstGeom>
          </p:spPr>
        </p:pic>
        <p:pic>
          <p:nvPicPr>
            <p:cNvPr id="125" name="Picture 124" descr="FIYMAC-2.png"/>
            <p:cNvPicPr>
              <a:picLocks noChangeAspect="1"/>
            </p:cNvPicPr>
            <p:nvPr/>
          </p:nvPicPr>
          <p:blipFill>
            <a:blip r:embed="rId18" cstate="print"/>
            <a:srcRect l="28333" t="13854" r="25000"/>
            <a:stretch>
              <a:fillRect/>
            </a:stretch>
          </p:blipFill>
          <p:spPr>
            <a:xfrm rot="21317966">
              <a:off x="5158105" y="4623278"/>
              <a:ext cx="1371600" cy="1342579"/>
            </a:xfrm>
            <a:prstGeom prst="rect">
              <a:avLst/>
            </a:prstGeom>
          </p:spPr>
        </p:pic>
        <p:pic>
          <p:nvPicPr>
            <p:cNvPr id="126" name="Picture 125" descr="LAHFUW-2.png"/>
            <p:cNvPicPr>
              <a:picLocks noChangeAspect="1"/>
            </p:cNvPicPr>
            <p:nvPr/>
          </p:nvPicPr>
          <p:blipFill>
            <a:blip r:embed="rId19" cstate="print"/>
            <a:srcRect l="25000" t="26426" r="37500"/>
            <a:stretch>
              <a:fillRect/>
            </a:stretch>
          </p:blipFill>
          <p:spPr>
            <a:xfrm>
              <a:off x="3962400" y="762000"/>
              <a:ext cx="1371600" cy="1426925"/>
            </a:xfrm>
            <a:prstGeom prst="rect">
              <a:avLst/>
            </a:prstGeom>
          </p:spPr>
        </p:pic>
        <p:pic>
          <p:nvPicPr>
            <p:cNvPr id="127" name="Picture 126" descr="KULYAR-2.png"/>
            <p:cNvPicPr>
              <a:picLocks noChangeAspect="1"/>
            </p:cNvPicPr>
            <p:nvPr/>
          </p:nvPicPr>
          <p:blipFill>
            <a:blip r:embed="rId20" cstate="print"/>
            <a:srcRect l="25000" r="29167" b="16997"/>
            <a:stretch>
              <a:fillRect/>
            </a:stretch>
          </p:blipFill>
          <p:spPr>
            <a:xfrm>
              <a:off x="5867400" y="2057400"/>
              <a:ext cx="1371600" cy="1317113"/>
            </a:xfrm>
            <a:prstGeom prst="rect">
              <a:avLst/>
            </a:prstGeom>
          </p:spPr>
        </p:pic>
        <p:pic>
          <p:nvPicPr>
            <p:cNvPr id="128" name="Picture 127" descr="FIYLUV-2.png"/>
            <p:cNvPicPr>
              <a:picLocks noChangeAspect="1"/>
            </p:cNvPicPr>
            <p:nvPr/>
          </p:nvPicPr>
          <p:blipFill>
            <a:blip r:embed="rId21" cstate="print"/>
            <a:srcRect l="25833" r="34167" b="15425"/>
            <a:stretch>
              <a:fillRect/>
            </a:stretch>
          </p:blipFill>
          <p:spPr>
            <a:xfrm>
              <a:off x="5715000" y="3352800"/>
              <a:ext cx="1371600" cy="1537767"/>
            </a:xfrm>
            <a:prstGeom prst="rect">
              <a:avLst/>
            </a:prstGeom>
          </p:spPr>
        </p:pic>
      </p:grp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15716250" y="24059043"/>
            <a:ext cx="9601200" cy="8478357"/>
            <a:chOff x="931995" y="234665"/>
            <a:chExt cx="7678605" cy="6780609"/>
          </a:xfrm>
        </p:grpSpPr>
        <p:pic>
          <p:nvPicPr>
            <p:cNvPr id="150" name="Picture 149" descr="FIMFUD.png"/>
            <p:cNvPicPr>
              <a:picLocks noChangeAspect="1"/>
            </p:cNvPicPr>
            <p:nvPr/>
          </p:nvPicPr>
          <p:blipFill>
            <a:blip r:embed="rId22" cstate="print"/>
            <a:srcRect l="20000" r="5000" b="8848"/>
            <a:stretch>
              <a:fillRect/>
            </a:stretch>
          </p:blipFill>
          <p:spPr>
            <a:xfrm rot="6347275">
              <a:off x="4762094" y="753418"/>
              <a:ext cx="2128344" cy="1371600"/>
            </a:xfrm>
            <a:prstGeom prst="rect">
              <a:avLst/>
            </a:prstGeom>
          </p:spPr>
        </p:pic>
        <p:graphicFrame>
          <p:nvGraphicFramePr>
            <p:cNvPr id="151" name="Object 2"/>
            <p:cNvGraphicFramePr>
              <a:graphicFrameLocks noChangeAspect="1"/>
            </p:cNvGraphicFramePr>
            <p:nvPr/>
          </p:nvGraphicFramePr>
          <p:xfrm>
            <a:off x="3013075" y="2062163"/>
            <a:ext cx="2882900" cy="2871787"/>
          </p:xfrm>
          <a:graphic>
            <a:graphicData uri="http://schemas.openxmlformats.org/presentationml/2006/ole">
              <p:oleObj spid="_x0000_s1043" name="CS ChemDraw Drawing" r:id="rId23" imgW="2882969" imgH="2872363" progId="ChemDraw.Document.6.0">
                <p:embed/>
              </p:oleObj>
            </a:graphicData>
          </a:graphic>
        </p:graphicFrame>
        <p:sp>
          <p:nvSpPr>
            <p:cNvPr id="152" name="TextBox 151"/>
            <p:cNvSpPr txBox="1"/>
            <p:nvPr/>
          </p:nvSpPr>
          <p:spPr>
            <a:xfrm>
              <a:off x="6324600" y="1093604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3</a:t>
              </a:r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239000" y="2514600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(CH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)</a:t>
              </a:r>
              <a:r>
                <a:rPr lang="en-US" sz="1600" baseline="-25000" dirty="0" smtClean="0"/>
                <a:t>3</a:t>
              </a:r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pic>
          <p:nvPicPr>
            <p:cNvPr id="154" name="Picture 153" descr="BABNUP.png"/>
            <p:cNvPicPr>
              <a:picLocks noChangeAspect="1"/>
            </p:cNvPicPr>
            <p:nvPr/>
          </p:nvPicPr>
          <p:blipFill>
            <a:blip r:embed="rId24" cstate="print"/>
            <a:srcRect l="13333" t="20140" r="15000" b="18568"/>
            <a:stretch>
              <a:fillRect/>
            </a:stretch>
          </p:blipFill>
          <p:spPr>
            <a:xfrm rot="21283076">
              <a:off x="1058088" y="2003141"/>
              <a:ext cx="2177679" cy="987552"/>
            </a:xfrm>
            <a:prstGeom prst="rect">
              <a:avLst/>
            </a:prstGeom>
          </p:spPr>
        </p:pic>
        <p:pic>
          <p:nvPicPr>
            <p:cNvPr id="155" name="Picture 154" descr="DOGTAU.png"/>
            <p:cNvPicPr>
              <a:picLocks noChangeAspect="1"/>
            </p:cNvPicPr>
            <p:nvPr/>
          </p:nvPicPr>
          <p:blipFill>
            <a:blip r:embed="rId25" cstate="print"/>
            <a:srcRect l="20833" t="6286" r="21667"/>
            <a:stretch>
              <a:fillRect/>
            </a:stretch>
          </p:blipFill>
          <p:spPr>
            <a:xfrm rot="3940428">
              <a:off x="3604123" y="353920"/>
              <a:ext cx="1756414" cy="1517904"/>
            </a:xfrm>
            <a:prstGeom prst="rect">
              <a:avLst/>
            </a:prstGeom>
          </p:spPr>
        </p:pic>
        <p:pic>
          <p:nvPicPr>
            <p:cNvPr id="156" name="Picture 155" descr="EROPIK.png"/>
            <p:cNvPicPr>
              <a:picLocks noChangeAspect="1"/>
            </p:cNvPicPr>
            <p:nvPr/>
          </p:nvPicPr>
          <p:blipFill>
            <a:blip r:embed="rId26" cstate="print"/>
            <a:srcRect l="11667" t="15425" r="18333" b="16997"/>
            <a:stretch>
              <a:fillRect/>
            </a:stretch>
          </p:blipFill>
          <p:spPr>
            <a:xfrm rot="965937">
              <a:off x="5308950" y="4582080"/>
              <a:ext cx="2125661" cy="1088136"/>
            </a:xfrm>
            <a:prstGeom prst="rect">
              <a:avLst/>
            </a:prstGeom>
          </p:spPr>
        </p:pic>
        <p:pic>
          <p:nvPicPr>
            <p:cNvPr id="157" name="Picture 156" descr="EROPUW.png"/>
            <p:cNvPicPr>
              <a:picLocks noChangeAspect="1"/>
            </p:cNvPicPr>
            <p:nvPr/>
          </p:nvPicPr>
          <p:blipFill>
            <a:blip r:embed="rId27" cstate="print"/>
            <a:srcRect l="12500" t="15716" r="17500" b="11992"/>
            <a:stretch>
              <a:fillRect/>
            </a:stretch>
          </p:blipFill>
          <p:spPr>
            <a:xfrm>
              <a:off x="5863689" y="3249168"/>
              <a:ext cx="2137311" cy="1170432"/>
            </a:xfrm>
            <a:prstGeom prst="rect">
              <a:avLst/>
            </a:prstGeom>
          </p:spPr>
        </p:pic>
        <p:pic>
          <p:nvPicPr>
            <p:cNvPr id="158" name="Picture 157" descr="FEPRAU.png"/>
            <p:cNvPicPr>
              <a:picLocks noChangeAspect="1"/>
            </p:cNvPicPr>
            <p:nvPr/>
          </p:nvPicPr>
          <p:blipFill>
            <a:blip r:embed="rId28" cstate="print"/>
            <a:srcRect t="26136" r="34167" b="17287"/>
            <a:stretch>
              <a:fillRect/>
            </a:stretch>
          </p:blipFill>
          <p:spPr>
            <a:xfrm rot="960348">
              <a:off x="2097228" y="1066800"/>
              <a:ext cx="2006600" cy="914400"/>
            </a:xfrm>
            <a:prstGeom prst="rect">
              <a:avLst/>
            </a:prstGeom>
          </p:spPr>
        </p:pic>
        <p:pic>
          <p:nvPicPr>
            <p:cNvPr id="159" name="Picture 158" descr="LAMWAZ.png"/>
            <p:cNvPicPr>
              <a:picLocks noChangeAspect="1"/>
            </p:cNvPicPr>
            <p:nvPr/>
          </p:nvPicPr>
          <p:blipFill>
            <a:blip r:embed="rId29" cstate="print"/>
            <a:srcRect l="8333" t="20431" r="5833" b="19849"/>
            <a:stretch>
              <a:fillRect/>
            </a:stretch>
          </p:blipFill>
          <p:spPr>
            <a:xfrm rot="3977800">
              <a:off x="4263365" y="5488467"/>
              <a:ext cx="2230655" cy="822960"/>
            </a:xfrm>
            <a:prstGeom prst="rect">
              <a:avLst/>
            </a:prstGeom>
          </p:spPr>
        </p:pic>
        <p:pic>
          <p:nvPicPr>
            <p:cNvPr id="160" name="Picture 159" descr="TAPTRI.png"/>
            <p:cNvPicPr>
              <a:picLocks noChangeAspect="1"/>
            </p:cNvPicPr>
            <p:nvPr/>
          </p:nvPicPr>
          <p:blipFill>
            <a:blip r:embed="rId30" cstate="print"/>
            <a:srcRect l="13333" t="18859" r="16667" b="24564"/>
            <a:stretch>
              <a:fillRect/>
            </a:stretch>
          </p:blipFill>
          <p:spPr>
            <a:xfrm rot="6152911">
              <a:off x="2833745" y="5419934"/>
              <a:ext cx="1920240" cy="822960"/>
            </a:xfrm>
            <a:prstGeom prst="rect">
              <a:avLst/>
            </a:prstGeom>
          </p:spPr>
        </p:pic>
        <p:pic>
          <p:nvPicPr>
            <p:cNvPr id="161" name="Picture 160" descr="VUHFAF.png"/>
            <p:cNvPicPr>
              <a:picLocks noChangeAspect="1"/>
            </p:cNvPicPr>
            <p:nvPr/>
          </p:nvPicPr>
          <p:blipFill>
            <a:blip r:embed="rId31" cstate="print"/>
            <a:srcRect l="11667" r="11667"/>
            <a:stretch>
              <a:fillRect/>
            </a:stretch>
          </p:blipFill>
          <p:spPr>
            <a:xfrm rot="18742322">
              <a:off x="5690085" y="1727887"/>
              <a:ext cx="2115341" cy="1463040"/>
            </a:xfrm>
            <a:prstGeom prst="rect">
              <a:avLst/>
            </a:prstGeom>
          </p:spPr>
        </p:pic>
        <p:pic>
          <p:nvPicPr>
            <p:cNvPr id="162" name="Picture 161" descr="WARKAC.png"/>
            <p:cNvPicPr>
              <a:picLocks noChangeAspect="1"/>
            </p:cNvPicPr>
            <p:nvPr/>
          </p:nvPicPr>
          <p:blipFill>
            <a:blip r:embed="rId32" cstate="print"/>
            <a:srcRect t="21421" r="20833" b="20431"/>
            <a:stretch>
              <a:fillRect/>
            </a:stretch>
          </p:blipFill>
          <p:spPr>
            <a:xfrm rot="18932416">
              <a:off x="1127192" y="4759423"/>
              <a:ext cx="2347784" cy="914400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>
            <a:xfrm>
              <a:off x="6112006" y="5664205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858000" y="4343400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CH</a:t>
              </a:r>
              <a:r>
                <a:rPr lang="en-US" sz="1600" baseline="-25000" dirty="0" smtClean="0"/>
                <a:t>2</a:t>
              </a:r>
            </a:p>
            <a:p>
              <a:r>
                <a:rPr lang="en-US" sz="1600" dirty="0" smtClean="0"/>
                <a:t>X = 1</a:t>
              </a:r>
              <a:endParaRPr lang="en-US" sz="16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923230" y="390436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3</a:t>
              </a:r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744999" y="514405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N/A</a:t>
              </a:r>
              <a:endParaRPr lang="en-US" sz="1600" baseline="-25000" dirty="0" smtClean="0"/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541408" y="1489466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N/A</a:t>
              </a:r>
              <a:endParaRPr lang="en-US" sz="1600" baseline="-25000" dirty="0" smtClean="0"/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95400" y="4658416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N/A</a:t>
              </a:r>
              <a:endParaRPr lang="en-US" sz="1600" baseline="-25000" dirty="0" smtClean="0"/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67000" y="6029236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H</a:t>
              </a:r>
              <a:endParaRPr lang="en-US" sz="1600" baseline="-25000" dirty="0" smtClean="0"/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649415" y="6181636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CH</a:t>
              </a:r>
              <a:r>
                <a:rPr lang="en-US" sz="1600" baseline="-25000" dirty="0" smtClean="0"/>
                <a:t>3</a:t>
              </a:r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  <p:pic>
          <p:nvPicPr>
            <p:cNvPr id="171" name="Picture 170" descr="LAHHUY.png"/>
            <p:cNvPicPr>
              <a:picLocks noChangeAspect="1"/>
            </p:cNvPicPr>
            <p:nvPr/>
          </p:nvPicPr>
          <p:blipFill>
            <a:blip r:embed="rId33" cstate="print"/>
            <a:srcRect l="1667" t="6286" r="39167" b="41852"/>
            <a:stretch>
              <a:fillRect/>
            </a:stretch>
          </p:blipFill>
          <p:spPr>
            <a:xfrm rot="19049873">
              <a:off x="931995" y="3410245"/>
              <a:ext cx="2286000" cy="106251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1219200" y="3098908"/>
              <a:ext cx="1371600" cy="46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 = N/A</a:t>
              </a:r>
              <a:endParaRPr lang="en-US" sz="1600" baseline="-25000" dirty="0" smtClean="0"/>
            </a:p>
            <a:p>
              <a:r>
                <a:rPr lang="en-US" sz="1600" dirty="0" smtClean="0"/>
                <a:t>X = 0</a:t>
              </a:r>
              <a:endParaRPr lang="en-US" sz="1600" dirty="0"/>
            </a:p>
          </p:txBody>
        </p:sp>
      </p:grpSp>
      <p:grpSp>
        <p:nvGrpSpPr>
          <p:cNvPr id="173" name="Group 172"/>
          <p:cNvGrpSpPr>
            <a:grpSpLocks noChangeAspect="1"/>
          </p:cNvGrpSpPr>
          <p:nvPr/>
        </p:nvGrpSpPr>
        <p:grpSpPr>
          <a:xfrm>
            <a:off x="19469100" y="14401800"/>
            <a:ext cx="8343900" cy="6949058"/>
            <a:chOff x="1676400" y="1221632"/>
            <a:chExt cx="5562600" cy="4632705"/>
          </a:xfrm>
        </p:grpSpPr>
        <p:graphicFrame>
          <p:nvGraphicFramePr>
            <p:cNvPr id="174" name="Object 4"/>
            <p:cNvGraphicFramePr>
              <a:graphicFrameLocks noChangeAspect="1"/>
            </p:cNvGraphicFramePr>
            <p:nvPr/>
          </p:nvGraphicFramePr>
          <p:xfrm>
            <a:off x="3056467" y="2100049"/>
            <a:ext cx="2787650" cy="2800350"/>
          </p:xfrm>
          <a:graphic>
            <a:graphicData uri="http://schemas.openxmlformats.org/presentationml/2006/ole">
              <p:oleObj spid="_x0000_s1044" name="CS ChemDraw Drawing" r:id="rId34" imgW="2785520" imgH="2800831" progId="ChemDraw.Document.6.0">
                <p:embed/>
              </p:oleObj>
            </a:graphicData>
          </a:graphic>
        </p:graphicFrame>
        <p:pic>
          <p:nvPicPr>
            <p:cNvPr id="175" name="Picture 174" descr="ACUWAX.png"/>
            <p:cNvPicPr>
              <a:picLocks noChangeAspect="1"/>
            </p:cNvPicPr>
            <p:nvPr/>
          </p:nvPicPr>
          <p:blipFill>
            <a:blip r:embed="rId35" cstate="print"/>
            <a:srcRect l="30000" t="23283" r="11667" b="4424"/>
            <a:stretch>
              <a:fillRect/>
            </a:stretch>
          </p:blipFill>
          <p:spPr>
            <a:xfrm>
              <a:off x="3886200" y="4953000"/>
              <a:ext cx="1371600" cy="901337"/>
            </a:xfrm>
            <a:prstGeom prst="rect">
              <a:avLst/>
            </a:prstGeom>
          </p:spPr>
        </p:pic>
        <p:pic>
          <p:nvPicPr>
            <p:cNvPr id="176" name="Picture 175" descr="ACUWEB.png"/>
            <p:cNvPicPr>
              <a:picLocks noChangeAspect="1"/>
            </p:cNvPicPr>
            <p:nvPr/>
          </p:nvPicPr>
          <p:blipFill>
            <a:blip r:embed="rId36" cstate="print"/>
            <a:srcRect l="36667" t="26717" r="8333" b="4134"/>
            <a:stretch>
              <a:fillRect/>
            </a:stretch>
          </p:blipFill>
          <p:spPr>
            <a:xfrm>
              <a:off x="5334000" y="4695456"/>
              <a:ext cx="1371600" cy="914400"/>
            </a:xfrm>
            <a:prstGeom prst="rect">
              <a:avLst/>
            </a:prstGeom>
          </p:spPr>
        </p:pic>
        <p:pic>
          <p:nvPicPr>
            <p:cNvPr id="177" name="Picture 176" descr="ACUWIF.png"/>
            <p:cNvPicPr>
              <a:picLocks noChangeAspect="1"/>
            </p:cNvPicPr>
            <p:nvPr/>
          </p:nvPicPr>
          <p:blipFill>
            <a:blip r:embed="rId37" cstate="print"/>
            <a:srcRect l="23333" t="17287" r="5833" b="4134"/>
            <a:stretch>
              <a:fillRect/>
            </a:stretch>
          </p:blipFill>
          <p:spPr>
            <a:xfrm>
              <a:off x="3854244" y="1221632"/>
              <a:ext cx="1371600" cy="806824"/>
            </a:xfrm>
            <a:prstGeom prst="rect">
              <a:avLst/>
            </a:prstGeom>
          </p:spPr>
        </p:pic>
        <p:pic>
          <p:nvPicPr>
            <p:cNvPr id="178" name="Picture 177" descr="FIXYUH.png"/>
            <p:cNvPicPr>
              <a:picLocks noChangeAspect="1"/>
            </p:cNvPicPr>
            <p:nvPr/>
          </p:nvPicPr>
          <p:blipFill>
            <a:blip r:embed="rId38" cstate="print"/>
            <a:srcRect l="36667" t="3143" r="31666" b="57567"/>
            <a:stretch>
              <a:fillRect/>
            </a:stretch>
          </p:blipFill>
          <p:spPr>
            <a:xfrm>
              <a:off x="5791200" y="3781056"/>
              <a:ext cx="1371600" cy="902369"/>
            </a:xfrm>
            <a:prstGeom prst="rect">
              <a:avLst/>
            </a:prstGeom>
          </p:spPr>
        </p:pic>
        <p:pic>
          <p:nvPicPr>
            <p:cNvPr id="179" name="Picture 178" descr="FIXZAO.png"/>
            <p:cNvPicPr>
              <a:picLocks noChangeAspect="1"/>
            </p:cNvPicPr>
            <p:nvPr/>
          </p:nvPicPr>
          <p:blipFill>
            <a:blip r:embed="rId39" cstate="print"/>
            <a:srcRect l="26667" t="20431" r="10833" b="2562"/>
            <a:stretch>
              <a:fillRect/>
            </a:stretch>
          </p:blipFill>
          <p:spPr>
            <a:xfrm>
              <a:off x="2362200" y="4847856"/>
              <a:ext cx="1371600" cy="896112"/>
            </a:xfrm>
            <a:prstGeom prst="rect">
              <a:avLst/>
            </a:prstGeom>
          </p:spPr>
        </p:pic>
        <p:pic>
          <p:nvPicPr>
            <p:cNvPr id="180" name="Picture 179" descr="FIXZES.png"/>
            <p:cNvPicPr>
              <a:picLocks noChangeAspect="1"/>
            </p:cNvPicPr>
            <p:nvPr/>
          </p:nvPicPr>
          <p:blipFill>
            <a:blip r:embed="rId40" cstate="print"/>
            <a:srcRect l="24167" t="22002" r="1667" b="5705"/>
            <a:stretch>
              <a:fillRect/>
            </a:stretch>
          </p:blipFill>
          <p:spPr>
            <a:xfrm>
              <a:off x="1676400" y="3986539"/>
              <a:ext cx="1371600" cy="708917"/>
            </a:xfrm>
            <a:prstGeom prst="rect">
              <a:avLst/>
            </a:prstGeom>
          </p:spPr>
        </p:pic>
        <p:pic>
          <p:nvPicPr>
            <p:cNvPr id="181" name="Picture 180" descr="RULXEC.png"/>
            <p:cNvPicPr>
              <a:picLocks noChangeAspect="1"/>
            </p:cNvPicPr>
            <p:nvPr/>
          </p:nvPicPr>
          <p:blipFill>
            <a:blip r:embed="rId41" cstate="print"/>
            <a:srcRect l="25833" r="30834" b="35565"/>
            <a:stretch>
              <a:fillRect/>
            </a:stretch>
          </p:blipFill>
          <p:spPr>
            <a:xfrm>
              <a:off x="5181600" y="1509346"/>
              <a:ext cx="1371600" cy="1081454"/>
            </a:xfrm>
            <a:prstGeom prst="rect">
              <a:avLst/>
            </a:prstGeom>
          </p:spPr>
        </p:pic>
        <p:pic>
          <p:nvPicPr>
            <p:cNvPr id="182" name="Picture 181" descr="VIZZEK.png"/>
            <p:cNvPicPr>
              <a:picLocks noChangeAspect="1"/>
            </p:cNvPicPr>
            <p:nvPr/>
          </p:nvPicPr>
          <p:blipFill>
            <a:blip r:embed="rId42" cstate="print"/>
            <a:srcRect l="25000" r="12500" b="11992"/>
            <a:stretch>
              <a:fillRect/>
            </a:stretch>
          </p:blipFill>
          <p:spPr>
            <a:xfrm>
              <a:off x="2514600" y="1461528"/>
              <a:ext cx="1371600" cy="1024128"/>
            </a:xfrm>
            <a:prstGeom prst="rect">
              <a:avLst/>
            </a:prstGeom>
          </p:spPr>
        </p:pic>
        <p:pic>
          <p:nvPicPr>
            <p:cNvPr id="183" name="Picture 182" descr="VIZZIO.png"/>
            <p:cNvPicPr>
              <a:picLocks noChangeAspect="1"/>
            </p:cNvPicPr>
            <p:nvPr/>
          </p:nvPicPr>
          <p:blipFill>
            <a:blip r:embed="rId43" cstate="print"/>
            <a:srcRect l="27500" r="14167" b="10420"/>
            <a:stretch>
              <a:fillRect/>
            </a:stretch>
          </p:blipFill>
          <p:spPr>
            <a:xfrm>
              <a:off x="1752600" y="2362200"/>
              <a:ext cx="1371600" cy="1116875"/>
            </a:xfrm>
            <a:prstGeom prst="rect">
              <a:avLst/>
            </a:prstGeom>
          </p:spPr>
        </p:pic>
        <p:pic>
          <p:nvPicPr>
            <p:cNvPr id="184" name="Picture 183" descr="VOW.png"/>
            <p:cNvPicPr>
              <a:picLocks noChangeAspect="1"/>
            </p:cNvPicPr>
            <p:nvPr/>
          </p:nvPicPr>
          <p:blipFill>
            <a:blip r:embed="rId44" cstate="print"/>
            <a:srcRect l="1667" t="53434" r="65000"/>
            <a:stretch>
              <a:fillRect/>
            </a:stretch>
          </p:blipFill>
          <p:spPr>
            <a:xfrm>
              <a:off x="5867400" y="2638056"/>
              <a:ext cx="1371600" cy="1016021"/>
            </a:xfrm>
            <a:prstGeom prst="rect">
              <a:avLst/>
            </a:prstGeom>
          </p:spPr>
        </p:pic>
      </p:grpSp>
      <p:grpSp>
        <p:nvGrpSpPr>
          <p:cNvPr id="185" name="Group 184"/>
          <p:cNvGrpSpPr>
            <a:grpSpLocks noChangeAspect="1"/>
          </p:cNvGrpSpPr>
          <p:nvPr/>
        </p:nvGrpSpPr>
        <p:grpSpPr>
          <a:xfrm>
            <a:off x="16154400" y="6324604"/>
            <a:ext cx="7955280" cy="6843942"/>
            <a:chOff x="1615440" y="1276694"/>
            <a:chExt cx="5791200" cy="4982179"/>
          </a:xfrm>
        </p:grpSpPr>
        <p:graphicFrame>
          <p:nvGraphicFramePr>
            <p:cNvPr id="186" name="Object 2"/>
            <p:cNvGraphicFramePr>
              <a:graphicFrameLocks noChangeAspect="1"/>
            </p:cNvGraphicFramePr>
            <p:nvPr/>
          </p:nvGraphicFramePr>
          <p:xfrm>
            <a:off x="2874941" y="2128406"/>
            <a:ext cx="3159551" cy="2742359"/>
          </p:xfrm>
          <a:graphic>
            <a:graphicData uri="http://schemas.openxmlformats.org/presentationml/2006/ole">
              <p:oleObj spid="_x0000_s1045" name="CS ChemDraw Drawing" r:id="rId45" imgW="3158848" imgH="2741445" progId="ChemDraw.Document.6.0">
                <p:embed/>
              </p:oleObj>
            </a:graphicData>
          </a:graphic>
        </p:graphicFrame>
        <p:pic>
          <p:nvPicPr>
            <p:cNvPr id="187" name="Picture 186" descr="IFEGAC.png"/>
            <p:cNvPicPr>
              <a:picLocks noChangeAspect="1"/>
            </p:cNvPicPr>
            <p:nvPr/>
          </p:nvPicPr>
          <p:blipFill>
            <a:blip r:embed="rId46" cstate="print"/>
            <a:srcRect l="32500" t="17287" r="15000" b="21421"/>
            <a:stretch>
              <a:fillRect/>
            </a:stretch>
          </p:blipFill>
          <p:spPr>
            <a:xfrm>
              <a:off x="5394960" y="1476104"/>
              <a:ext cx="1463040" cy="905690"/>
            </a:xfrm>
            <a:prstGeom prst="rect">
              <a:avLst/>
            </a:prstGeom>
          </p:spPr>
        </p:pic>
        <p:pic>
          <p:nvPicPr>
            <p:cNvPr id="188" name="Picture 187" descr="OJAVEB.png"/>
            <p:cNvPicPr>
              <a:picLocks noChangeAspect="1"/>
            </p:cNvPicPr>
            <p:nvPr/>
          </p:nvPicPr>
          <p:blipFill>
            <a:blip r:embed="rId47" cstate="print"/>
            <a:srcRect l="7500" t="10420" r="44167" b="36146"/>
            <a:stretch>
              <a:fillRect/>
            </a:stretch>
          </p:blipFill>
          <p:spPr>
            <a:xfrm>
              <a:off x="5867400" y="4041755"/>
              <a:ext cx="1463040" cy="857643"/>
            </a:xfrm>
            <a:prstGeom prst="rect">
              <a:avLst/>
            </a:prstGeom>
          </p:spPr>
        </p:pic>
        <p:pic>
          <p:nvPicPr>
            <p:cNvPr id="189" name="Picture 188" descr="OJAVIF.png"/>
            <p:cNvPicPr>
              <a:picLocks noChangeAspect="1"/>
            </p:cNvPicPr>
            <p:nvPr/>
          </p:nvPicPr>
          <p:blipFill>
            <a:blip r:embed="rId48" cstate="print"/>
            <a:srcRect l="28333" t="12573" r="3333" b="11992"/>
            <a:stretch>
              <a:fillRect/>
            </a:stretch>
          </p:blipFill>
          <p:spPr>
            <a:xfrm>
              <a:off x="5943600" y="2801187"/>
              <a:ext cx="1463040" cy="856413"/>
            </a:xfrm>
            <a:prstGeom prst="rect">
              <a:avLst/>
            </a:prstGeom>
          </p:spPr>
        </p:pic>
        <p:pic>
          <p:nvPicPr>
            <p:cNvPr id="190" name="Picture 189" descr="RANYEM.png"/>
            <p:cNvPicPr>
              <a:picLocks noChangeAspect="1"/>
            </p:cNvPicPr>
            <p:nvPr/>
          </p:nvPicPr>
          <p:blipFill>
            <a:blip r:embed="rId49" cstate="print"/>
            <a:srcRect l="34167" t="15716" r="5833" b="19849"/>
            <a:stretch>
              <a:fillRect/>
            </a:stretch>
          </p:blipFill>
          <p:spPr>
            <a:xfrm>
              <a:off x="3155664" y="4724400"/>
              <a:ext cx="1463040" cy="833120"/>
            </a:xfrm>
            <a:prstGeom prst="rect">
              <a:avLst/>
            </a:prstGeom>
          </p:spPr>
        </p:pic>
        <p:pic>
          <p:nvPicPr>
            <p:cNvPr id="191" name="Picture 190" descr="RAWHED.png"/>
            <p:cNvPicPr>
              <a:picLocks noChangeAspect="1"/>
            </p:cNvPicPr>
            <p:nvPr/>
          </p:nvPicPr>
          <p:blipFill>
            <a:blip r:embed="rId50" cstate="print"/>
            <a:srcRect l="36667" t="23574" r="25833" b="4134"/>
            <a:stretch>
              <a:fillRect/>
            </a:stretch>
          </p:blipFill>
          <p:spPr>
            <a:xfrm>
              <a:off x="1691640" y="4084320"/>
              <a:ext cx="1280160" cy="1308608"/>
            </a:xfrm>
            <a:prstGeom prst="rect">
              <a:avLst/>
            </a:prstGeom>
          </p:spPr>
        </p:pic>
        <p:pic>
          <p:nvPicPr>
            <p:cNvPr id="192" name="Picture 191" descr="VIZZAG.png"/>
            <p:cNvPicPr>
              <a:picLocks noChangeAspect="1"/>
            </p:cNvPicPr>
            <p:nvPr/>
          </p:nvPicPr>
          <p:blipFill>
            <a:blip r:embed="rId51" cstate="print"/>
            <a:srcRect l="34167" t="22002" r="21667" b="5705"/>
            <a:stretch>
              <a:fillRect/>
            </a:stretch>
          </p:blipFill>
          <p:spPr>
            <a:xfrm>
              <a:off x="1615440" y="2775117"/>
              <a:ext cx="1280160" cy="1111083"/>
            </a:xfrm>
            <a:prstGeom prst="rect">
              <a:avLst/>
            </a:prstGeom>
          </p:spPr>
        </p:pic>
        <p:pic>
          <p:nvPicPr>
            <p:cNvPr id="193" name="Picture 192" descr="IFEFUV.png"/>
            <p:cNvPicPr>
              <a:picLocks noChangeAspect="1"/>
            </p:cNvPicPr>
            <p:nvPr/>
          </p:nvPicPr>
          <p:blipFill>
            <a:blip r:embed="rId52" cstate="print"/>
            <a:srcRect l="19167" t="4715" r="20000" b="7277"/>
            <a:stretch>
              <a:fillRect/>
            </a:stretch>
          </p:blipFill>
          <p:spPr>
            <a:xfrm rot="19934521">
              <a:off x="4765708" y="4575375"/>
              <a:ext cx="2194560" cy="1683498"/>
            </a:xfrm>
            <a:prstGeom prst="rect">
              <a:avLst/>
            </a:prstGeom>
          </p:spPr>
        </p:pic>
        <p:pic>
          <p:nvPicPr>
            <p:cNvPr id="194" name="Picture 193" descr="XISKAL.png"/>
            <p:cNvPicPr>
              <a:picLocks noChangeAspect="1"/>
            </p:cNvPicPr>
            <p:nvPr/>
          </p:nvPicPr>
          <p:blipFill>
            <a:blip r:embed="rId53" cstate="print"/>
            <a:srcRect l="22500" t="7567" r="9167" b="13854"/>
            <a:stretch>
              <a:fillRect/>
            </a:stretch>
          </p:blipFill>
          <p:spPr>
            <a:xfrm>
              <a:off x="3794760" y="1276694"/>
              <a:ext cx="1463040" cy="892098"/>
            </a:xfrm>
            <a:prstGeom prst="rect">
              <a:avLst/>
            </a:prstGeom>
          </p:spPr>
        </p:pic>
      </p:grpSp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2176463" y="16916400"/>
          <a:ext cx="11422062" cy="8001000"/>
        </p:xfrm>
        <a:graphic>
          <a:graphicData uri="http://schemas.openxmlformats.org/presentationml/2006/ole">
            <p:oleObj spid="_x0000_s1047" name="CS ChemDraw Drawing" r:id="rId54" imgW="8579801" imgH="6014660" progId="ChemDraw.Document.6.0">
              <p:embed/>
            </p:oleObj>
          </a:graphicData>
        </a:graphic>
      </p:graphicFrame>
      <p:graphicFrame>
        <p:nvGraphicFramePr>
          <p:cNvPr id="195" name="Chart 194"/>
          <p:cNvGraphicFramePr/>
          <p:nvPr/>
        </p:nvGraphicFramePr>
        <p:xfrm>
          <a:off x="1828800" y="24993600"/>
          <a:ext cx="1188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202" name="TextBox 201"/>
          <p:cNvSpPr txBox="1"/>
          <p:nvPr/>
        </p:nvSpPr>
        <p:spPr>
          <a:xfrm>
            <a:off x="14935200" y="12954000"/>
            <a:ext cx="1402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M(N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 Donor Properties as Bidentate Ligands Examined by Adducts with an IR Probe, W(CO)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4935200" y="5410200"/>
            <a:ext cx="140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M(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bis-mercaptoethyldiazacycloheptane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 Complexes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Line 45"/>
          <p:cNvSpPr>
            <a:spLocks noChangeShapeType="1"/>
          </p:cNvSpPr>
          <p:nvPr/>
        </p:nvSpPr>
        <p:spPr bwMode="auto">
          <a:xfrm>
            <a:off x="14935200" y="5410200"/>
            <a:ext cx="0" cy="2720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219200" y="30480000"/>
            <a:ext cx="13411200" cy="1815882"/>
          </a:xfrm>
          <a:prstGeom prst="rect">
            <a:avLst/>
          </a:prstGeom>
          <a:noFill/>
          <a:ln w="57150">
            <a:solidFill>
              <a:srgbClr val="00AC1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As illustrated in the graph above the N-to-N linker determines the steric constraints affecting the N---N distance which in turn controls the S---S distance. This is termed the “clothespin” effect and is one of the key feature in tuning the donor abilities of MN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complexes when employed as a ligand.</a:t>
            </a:r>
            <a:endParaRPr lang="en-US" sz="2800" dirty="0"/>
          </a:p>
        </p:txBody>
      </p:sp>
      <p:sp>
        <p:nvSpPr>
          <p:cNvPr id="197" name="TextBox 196"/>
          <p:cNvSpPr txBox="1"/>
          <p:nvPr/>
        </p:nvSpPr>
        <p:spPr>
          <a:xfrm>
            <a:off x="14935200" y="23088600"/>
            <a:ext cx="140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[M(N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Ni “Stair-step” Complexes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" name="Picture 204" descr="myd1.jpg"/>
          <p:cNvPicPr>
            <a:picLocks noChangeAspect="1"/>
          </p:cNvPicPr>
          <p:nvPr/>
        </p:nvPicPr>
        <p:blipFill>
          <a:blip r:embed="rId56" cstate="print"/>
          <a:srcRect t="30625" r="14844"/>
          <a:stretch>
            <a:fillRect/>
          </a:stretch>
        </p:blipFill>
        <p:spPr>
          <a:xfrm>
            <a:off x="33604200" y="26721732"/>
            <a:ext cx="9144000" cy="5587068"/>
          </a:xfrm>
          <a:prstGeom prst="rect">
            <a:avLst/>
          </a:prstGeom>
        </p:spPr>
      </p:pic>
      <p:sp>
        <p:nvSpPr>
          <p:cNvPr id="206" name="Line 45"/>
          <p:cNvSpPr>
            <a:spLocks noChangeShapeType="1"/>
          </p:cNvSpPr>
          <p:nvPr/>
        </p:nvSpPr>
        <p:spPr bwMode="auto">
          <a:xfrm>
            <a:off x="28956000" y="5410200"/>
            <a:ext cx="0" cy="2720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29104038" y="23966904"/>
          <a:ext cx="13776820" cy="2362200"/>
        </p:xfrm>
        <a:graphic>
          <a:graphicData uri="http://schemas.openxmlformats.org/presentationml/2006/ole">
            <p:oleObj spid="_x0000_s1050" name="CS ChemDraw Drawing" r:id="rId57" imgW="6786044" imgH="1163954" progId="ChemDraw.Document.6.0">
              <p:embed/>
            </p:oleObj>
          </a:graphicData>
        </a:graphic>
      </p:graphicFrame>
      <p:sp>
        <p:nvSpPr>
          <p:cNvPr id="198" name="TextBox 197"/>
          <p:cNvSpPr txBox="1"/>
          <p:nvPr/>
        </p:nvSpPr>
        <p:spPr>
          <a:xfrm>
            <a:off x="24688800" y="6726734"/>
            <a:ext cx="3657600" cy="5693866"/>
          </a:xfrm>
          <a:prstGeom prst="rect">
            <a:avLst/>
          </a:prstGeom>
          <a:noFill/>
          <a:ln w="57150">
            <a:solidFill>
              <a:srgbClr val="00AC1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This reaction wheel highlights the versatility of the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framework in binding different metal </a:t>
            </a:r>
            <a:r>
              <a:rPr lang="en-US" sz="2800" dirty="0" err="1" smtClean="0"/>
              <a:t>moities</a:t>
            </a:r>
            <a:r>
              <a:rPr lang="en-US" sz="2800" dirty="0" smtClean="0"/>
              <a:t>. In addition to changing the metal center many modifications have been made to the linker between donor atoms to change the sterics, electronics, solubility, and bio-recognition. </a:t>
            </a:r>
            <a:endParaRPr lang="en-US" sz="2800" dirty="0"/>
          </a:p>
        </p:txBody>
      </p:sp>
      <p:sp>
        <p:nvSpPr>
          <p:cNvPr id="199" name="TextBox 198"/>
          <p:cNvSpPr txBox="1"/>
          <p:nvPr/>
        </p:nvSpPr>
        <p:spPr>
          <a:xfrm>
            <a:off x="15544800" y="14935200"/>
            <a:ext cx="3581400" cy="5693866"/>
          </a:xfrm>
          <a:prstGeom prst="rect">
            <a:avLst/>
          </a:prstGeom>
          <a:noFill/>
          <a:ln w="57150">
            <a:solidFill>
              <a:srgbClr val="00AC1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As shown below the donor abilities of the MN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complexes are greatest for the </a:t>
            </a:r>
            <a:r>
              <a:rPr lang="en-US" sz="2800" dirty="0" err="1" smtClean="0"/>
              <a:t>tetraanionic</a:t>
            </a:r>
            <a:r>
              <a:rPr lang="en-US" sz="2800" dirty="0" smtClean="0"/>
              <a:t> ligands followed by the </a:t>
            </a:r>
            <a:r>
              <a:rPr lang="en-US" sz="2800" dirty="0" err="1" smtClean="0"/>
              <a:t>dianionic</a:t>
            </a:r>
            <a:r>
              <a:rPr lang="en-US" sz="2800" dirty="0" smtClean="0"/>
              <a:t> ligands. The identity of the metal center also affects the donor ability as seen by V(O) as well as the M(NO) being lower their Ni counterparts.</a:t>
            </a:r>
            <a:endParaRPr lang="en-US" sz="2800" dirty="0"/>
          </a:p>
        </p:txBody>
      </p:sp>
      <p:sp>
        <p:nvSpPr>
          <p:cNvPr id="200" name="TextBox 199"/>
          <p:cNvSpPr txBox="1"/>
          <p:nvPr/>
        </p:nvSpPr>
        <p:spPr>
          <a:xfrm>
            <a:off x="24917400" y="25831800"/>
            <a:ext cx="3505200" cy="3108543"/>
          </a:xfrm>
          <a:prstGeom prst="rect">
            <a:avLst/>
          </a:prstGeom>
          <a:noFill/>
          <a:ln w="57150">
            <a:solidFill>
              <a:srgbClr val="00AC1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reaction wheel demonstrates the ability of two MN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complexes to serve as  bidentate ligands to a single square planar metal center.</a:t>
            </a:r>
            <a:endParaRPr lang="en-US" sz="2800" dirty="0"/>
          </a:p>
        </p:txBody>
      </p:sp>
      <p:sp>
        <p:nvSpPr>
          <p:cNvPr id="207" name="TextBox 206"/>
          <p:cNvSpPr txBox="1"/>
          <p:nvPr/>
        </p:nvSpPr>
        <p:spPr>
          <a:xfrm>
            <a:off x="38785800" y="16078200"/>
            <a:ext cx="3657600" cy="6986528"/>
          </a:xfrm>
          <a:prstGeom prst="rect">
            <a:avLst/>
          </a:prstGeom>
          <a:noFill/>
          <a:ln w="57150">
            <a:solidFill>
              <a:srgbClr val="00AC1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series below along with the C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and C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reaction wheels  exemplify the diffuse nature of the lone pair orbitals on the sulfurs that are still reactive toward exogenous metal ions. Thus, the MN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capable of serving as a bidentate bridging ligand to a wide rage of transition metal systems with M---M distances ranging from 2.1 to 4.4 </a:t>
            </a:r>
            <a:r>
              <a:rPr lang="en-US" sz="2800" dirty="0" smtClean="0">
                <a:latin typeface="Times New Roman"/>
                <a:cs typeface="Times New Roman"/>
              </a:rPr>
              <a:t>Å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8" name="Content Placeholder 3" descr="Jason ACS.png"/>
          <p:cNvPicPr>
            <a:picLocks noChangeAspect="1"/>
          </p:cNvPicPr>
          <p:nvPr/>
        </p:nvPicPr>
        <p:blipFill>
          <a:blip r:embed="rId58" cstate="print"/>
          <a:srcRect l="27925" t="11730" r="25283" b="24927"/>
          <a:stretch>
            <a:fillRect/>
          </a:stretch>
        </p:blipFill>
        <p:spPr>
          <a:xfrm>
            <a:off x="7752591" y="6248400"/>
            <a:ext cx="3543266" cy="3086095"/>
          </a:xfrm>
          <a:prstGeom prst="rect">
            <a:avLst/>
          </a:prstGeom>
        </p:spPr>
      </p:pic>
      <p:pic>
        <p:nvPicPr>
          <p:cNvPr id="209" name="Picture 208" descr="Jason NiFe.png"/>
          <p:cNvPicPr>
            <a:picLocks noChangeAspect="1"/>
          </p:cNvPicPr>
          <p:nvPr/>
        </p:nvPicPr>
        <p:blipFill>
          <a:blip r:embed="rId59" cstate="print"/>
          <a:srcRect l="18326" t="16327" r="25825" b="21875"/>
          <a:stretch>
            <a:fillRect/>
          </a:stretch>
        </p:blipFill>
        <p:spPr>
          <a:xfrm>
            <a:off x="11638791" y="6764648"/>
            <a:ext cx="2763009" cy="2053598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8534400" y="9144000"/>
            <a:ext cx="982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ACS                                        [</a:t>
            </a:r>
            <a:r>
              <a:rPr lang="en-US" sz="2400" b="1" dirty="0" err="1" smtClean="0">
                <a:solidFill>
                  <a:srgbClr val="C00000"/>
                </a:solidFill>
              </a:rPr>
              <a:t>NiFe</a:t>
            </a:r>
            <a:r>
              <a:rPr lang="en-US" sz="2400" b="1" dirty="0" smtClean="0">
                <a:solidFill>
                  <a:srgbClr val="C00000"/>
                </a:solidFill>
              </a:rPr>
              <a:t>]-hydrogenase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15179675" y="21043900"/>
          <a:ext cx="13550900" cy="2120900"/>
        </p:xfrm>
        <a:graphic>
          <a:graphicData uri="http://schemas.openxmlformats.org/presentationml/2006/ole">
            <p:oleObj spid="_x0000_s1052" name="CS ChemDraw Drawing" r:id="rId60" imgW="10190538" imgH="1595038" progId="ChemDraw.Document.6.0">
              <p:embed/>
            </p:oleObj>
          </a:graphicData>
        </a:graphic>
      </p:graphicFrame>
      <p:pic>
        <p:nvPicPr>
          <p:cNvPr id="129" name="Picture 128" descr="Aldach.png"/>
          <p:cNvPicPr>
            <a:picLocks noChangeAspect="1"/>
          </p:cNvPicPr>
          <p:nvPr/>
        </p:nvPicPr>
        <p:blipFill>
          <a:blip r:embed="rId61" cstate="print"/>
          <a:srcRect l="20756" t="10063" r="31849" b="17037"/>
          <a:stretch>
            <a:fillRect/>
          </a:stretch>
        </p:blipFill>
        <p:spPr>
          <a:xfrm>
            <a:off x="16687800" y="6512668"/>
            <a:ext cx="2011680" cy="1640732"/>
          </a:xfrm>
          <a:prstGeom prst="rect">
            <a:avLst/>
          </a:prstGeom>
        </p:spPr>
      </p:pic>
      <p:pic>
        <p:nvPicPr>
          <p:cNvPr id="130" name="Picture 129" descr="Auema.png"/>
          <p:cNvPicPr>
            <a:picLocks noChangeAspect="1"/>
          </p:cNvPicPr>
          <p:nvPr/>
        </p:nvPicPr>
        <p:blipFill>
          <a:blip r:embed="rId62" cstate="print"/>
          <a:srcRect l="30000" r="15000" b="19849"/>
          <a:stretch>
            <a:fillRect/>
          </a:stretch>
        </p:blipFill>
        <p:spPr>
          <a:xfrm>
            <a:off x="24872578" y="29413200"/>
            <a:ext cx="3550022" cy="27432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27203400" y="302586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 = Ni</a:t>
            </a:r>
          </a:p>
          <a:p>
            <a:r>
              <a:rPr lang="en-US" sz="1600" dirty="0" smtClean="0"/>
              <a:t>R = N/A</a:t>
            </a:r>
            <a:endParaRPr lang="en-US" sz="1600" baseline="-25000" dirty="0" smtClean="0"/>
          </a:p>
          <a:p>
            <a:r>
              <a:rPr lang="en-US" sz="1600" dirty="0" smtClean="0"/>
              <a:t>X = 0</a:t>
            </a:r>
            <a:endParaRPr lang="en-US" sz="1600" dirty="0"/>
          </a:p>
        </p:txBody>
      </p:sp>
      <p:pic>
        <p:nvPicPr>
          <p:cNvPr id="132" name="Picture 131" descr="openClothesPin.png"/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10820400" y="26242069"/>
            <a:ext cx="2743200" cy="118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903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CS ChemDraw Drawing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wahatoya</dc:creator>
  <cp:lastModifiedBy>Jason Denny</cp:lastModifiedBy>
  <cp:revision>668</cp:revision>
  <dcterms:created xsi:type="dcterms:W3CDTF">2011-07-20T16:13:53Z</dcterms:created>
  <dcterms:modified xsi:type="dcterms:W3CDTF">2015-01-21T22:34:35Z</dcterms:modified>
</cp:coreProperties>
</file>